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70" r:id="rId2"/>
  </p:sldMasterIdLst>
  <p:notesMasterIdLst>
    <p:notesMasterId r:id="rId43"/>
  </p:notesMasterIdLst>
  <p:sldIdLst>
    <p:sldId id="295" r:id="rId3"/>
    <p:sldId id="264" r:id="rId4"/>
    <p:sldId id="256" r:id="rId5"/>
    <p:sldId id="267" r:id="rId6"/>
    <p:sldId id="266" r:id="rId7"/>
    <p:sldId id="268" r:id="rId8"/>
    <p:sldId id="269" r:id="rId9"/>
    <p:sldId id="310" r:id="rId10"/>
    <p:sldId id="339" r:id="rId11"/>
    <p:sldId id="331" r:id="rId12"/>
    <p:sldId id="333" r:id="rId13"/>
    <p:sldId id="334" r:id="rId14"/>
    <p:sldId id="276" r:id="rId15"/>
    <p:sldId id="315" r:id="rId16"/>
    <p:sldId id="316" r:id="rId17"/>
    <p:sldId id="327" r:id="rId18"/>
    <p:sldId id="317" r:id="rId19"/>
    <p:sldId id="318" r:id="rId20"/>
    <p:sldId id="338" r:id="rId21"/>
    <p:sldId id="292" r:id="rId22"/>
    <p:sldId id="294" r:id="rId23"/>
    <p:sldId id="330" r:id="rId24"/>
    <p:sldId id="337" r:id="rId25"/>
    <p:sldId id="336" r:id="rId26"/>
    <p:sldId id="340" r:id="rId27"/>
    <p:sldId id="342" r:id="rId28"/>
    <p:sldId id="280" r:id="rId29"/>
    <p:sldId id="320" r:id="rId30"/>
    <p:sldId id="326" r:id="rId31"/>
    <p:sldId id="341" r:id="rId32"/>
    <p:sldId id="297" r:id="rId33"/>
    <p:sldId id="298" r:id="rId34"/>
    <p:sldId id="311" r:id="rId35"/>
    <p:sldId id="307" r:id="rId36"/>
    <p:sldId id="301" r:id="rId37"/>
    <p:sldId id="309" r:id="rId38"/>
    <p:sldId id="314" r:id="rId39"/>
    <p:sldId id="344" r:id="rId40"/>
    <p:sldId id="345" r:id="rId41"/>
    <p:sldId id="343" r:id="rId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41" autoAdjust="0"/>
  </p:normalViewPr>
  <p:slideViewPr>
    <p:cSldViewPr snapToGrid="0">
      <p:cViewPr varScale="1">
        <p:scale>
          <a:sx n="61" d="100"/>
          <a:sy n="61" d="100"/>
        </p:scale>
        <p:origin x="149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ECF46B-0AEA-4832-80A4-5F942F0C73CB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85A24AC-2FA3-4CDD-A2B2-ABFC5E609CC9}">
      <dgm:prSet phldrT="[Text]" custT="1"/>
      <dgm:spPr/>
      <dgm:t>
        <a:bodyPr/>
        <a:lstStyle/>
        <a:p>
          <a:pPr algn="just">
            <a:buFont typeface="+mj-lt"/>
            <a:buAutoNum type="arabicPeriod"/>
          </a:pPr>
          <a:r>
            <a:rPr lang="es-CU" sz="2000" dirty="0"/>
            <a:t>¿Cuáles son los aspectos teóricos que </a:t>
          </a:r>
          <a:r>
            <a:rPr lang="es-ES" sz="2000" dirty="0"/>
            <a:t>que debe cumplir el sistema de gestión para satisfacer las exigencias del cliente</a:t>
          </a:r>
          <a:r>
            <a:rPr lang="es-CU" sz="2000" dirty="0"/>
            <a:t>?</a:t>
          </a:r>
          <a:endParaRPr lang="en-US" sz="2000" b="1" dirty="0"/>
        </a:p>
      </dgm:t>
    </dgm:pt>
    <dgm:pt modelId="{CEF92FFA-25E7-4AF2-A028-CB456CB52826}" type="parTrans" cxnId="{F89C5478-6AF6-4EFF-A122-7A8AF9327F28}">
      <dgm:prSet/>
      <dgm:spPr/>
      <dgm:t>
        <a:bodyPr/>
        <a:lstStyle/>
        <a:p>
          <a:endParaRPr lang="en-US"/>
        </a:p>
      </dgm:t>
    </dgm:pt>
    <dgm:pt modelId="{EFF4F72E-D3A4-45C6-93E6-B18ED601EE5B}" type="sibTrans" cxnId="{F89C5478-6AF6-4EFF-A122-7A8AF9327F28}">
      <dgm:prSet/>
      <dgm:spPr/>
      <dgm:t>
        <a:bodyPr/>
        <a:lstStyle/>
        <a:p>
          <a:endParaRPr lang="en-US"/>
        </a:p>
      </dgm:t>
    </dgm:pt>
    <dgm:pt modelId="{48DC8F10-7DDD-4733-8D00-7EE3E5333575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s-CU" sz="2000" dirty="0"/>
            <a:t>¿</a:t>
          </a:r>
          <a:r>
            <a:rPr lang="es-ES" sz="2000" dirty="0"/>
            <a:t>Qué herramientas y metodologías utilizar para el desarrollo del sistema de gestión</a:t>
          </a:r>
          <a:r>
            <a:rPr lang="es-CU" sz="2000" dirty="0"/>
            <a:t>?</a:t>
          </a:r>
          <a:endParaRPr lang="en-US" sz="2000" b="1" dirty="0"/>
        </a:p>
      </dgm:t>
    </dgm:pt>
    <dgm:pt modelId="{A16CBA48-F66C-480A-A877-96A432845E00}" type="parTrans" cxnId="{953F8DB4-56A4-4811-88D8-D8EC5D989F83}">
      <dgm:prSet/>
      <dgm:spPr/>
      <dgm:t>
        <a:bodyPr/>
        <a:lstStyle/>
        <a:p>
          <a:endParaRPr lang="en-US"/>
        </a:p>
      </dgm:t>
    </dgm:pt>
    <dgm:pt modelId="{E2F34445-E290-4170-B73F-BE663D71927C}" type="sibTrans" cxnId="{953F8DB4-56A4-4811-88D8-D8EC5D989F83}">
      <dgm:prSet/>
      <dgm:spPr/>
      <dgm:t>
        <a:bodyPr/>
        <a:lstStyle/>
        <a:p>
          <a:endParaRPr lang="en-US"/>
        </a:p>
      </dgm:t>
    </dgm:pt>
    <dgm:pt modelId="{67824F5A-E0E9-4CEC-9992-07FDCD438FCF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s-CU" sz="2000" dirty="0"/>
            <a:t>¿Cómo validar el sistema de gesti</a:t>
          </a:r>
          <a:r>
            <a:rPr lang="en-US" sz="2000" dirty="0"/>
            <a:t>ó</a:t>
          </a:r>
          <a:r>
            <a:rPr lang="es-CU" sz="2000" dirty="0"/>
            <a:t>n para la Tienda Ricardo &amp; Neyde?</a:t>
          </a:r>
        </a:p>
      </dgm:t>
    </dgm:pt>
    <dgm:pt modelId="{CC20B935-E7E1-4135-AE1E-F8F49F603F0C}" type="sibTrans" cxnId="{92970210-00EC-45D2-A8D0-AB12706D6D36}">
      <dgm:prSet/>
      <dgm:spPr/>
      <dgm:t>
        <a:bodyPr/>
        <a:lstStyle/>
        <a:p>
          <a:endParaRPr lang="es-CU"/>
        </a:p>
      </dgm:t>
    </dgm:pt>
    <dgm:pt modelId="{9FA55000-C44B-4B6A-B96C-A2CCC6383C28}" type="parTrans" cxnId="{92970210-00EC-45D2-A8D0-AB12706D6D36}">
      <dgm:prSet/>
      <dgm:spPr/>
      <dgm:t>
        <a:bodyPr/>
        <a:lstStyle/>
        <a:p>
          <a:endParaRPr lang="es-CU"/>
        </a:p>
      </dgm:t>
    </dgm:pt>
    <dgm:pt modelId="{A846A93F-FC99-4EE0-995C-12E44CF0D70A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s-CU" sz="2000" dirty="0"/>
            <a:t>¿Cómo materializar, en términos de componentes y código fuente, los elementos especificados para el sistema?</a:t>
          </a:r>
        </a:p>
      </dgm:t>
    </dgm:pt>
    <dgm:pt modelId="{F2EE6490-DCE9-47C6-8359-AC0F847A3971}" type="sibTrans" cxnId="{0B10AA1E-588F-4D45-BE09-5B9FB191F3D9}">
      <dgm:prSet/>
      <dgm:spPr/>
      <dgm:t>
        <a:bodyPr/>
        <a:lstStyle/>
        <a:p>
          <a:endParaRPr lang="es-CU"/>
        </a:p>
      </dgm:t>
    </dgm:pt>
    <dgm:pt modelId="{43E9451D-632A-413D-AAC5-A2A7823E0B43}" type="parTrans" cxnId="{0B10AA1E-588F-4D45-BE09-5B9FB191F3D9}">
      <dgm:prSet/>
      <dgm:spPr/>
      <dgm:t>
        <a:bodyPr/>
        <a:lstStyle/>
        <a:p>
          <a:endParaRPr lang="es-CU"/>
        </a:p>
      </dgm:t>
    </dgm:pt>
    <dgm:pt modelId="{94D7CEED-5439-457B-B1B1-2D154F8AB2E2}" type="pres">
      <dgm:prSet presAssocID="{C6ECF46B-0AEA-4832-80A4-5F942F0C73CB}" presName="Name0" presStyleCnt="0">
        <dgm:presLayoutVars>
          <dgm:chMax val="7"/>
          <dgm:chPref val="7"/>
          <dgm:dir/>
        </dgm:presLayoutVars>
      </dgm:prSet>
      <dgm:spPr/>
    </dgm:pt>
    <dgm:pt modelId="{EEA04779-4A2D-4E3E-92A5-7487AF7BDBC0}" type="pres">
      <dgm:prSet presAssocID="{C6ECF46B-0AEA-4832-80A4-5F942F0C73CB}" presName="Name1" presStyleCnt="0"/>
      <dgm:spPr/>
    </dgm:pt>
    <dgm:pt modelId="{ACBC417D-FC33-4004-A988-0873084C669C}" type="pres">
      <dgm:prSet presAssocID="{C6ECF46B-0AEA-4832-80A4-5F942F0C73CB}" presName="cycle" presStyleCnt="0"/>
      <dgm:spPr/>
    </dgm:pt>
    <dgm:pt modelId="{9780F0B1-A577-4896-B9DC-EE5C55D07E01}" type="pres">
      <dgm:prSet presAssocID="{C6ECF46B-0AEA-4832-80A4-5F942F0C73CB}" presName="srcNode" presStyleLbl="node1" presStyleIdx="0" presStyleCnt="4"/>
      <dgm:spPr/>
    </dgm:pt>
    <dgm:pt modelId="{811040FD-CE3F-4C21-90EA-F89EDD852FDE}" type="pres">
      <dgm:prSet presAssocID="{C6ECF46B-0AEA-4832-80A4-5F942F0C73CB}" presName="conn" presStyleLbl="parChTrans1D2" presStyleIdx="0" presStyleCnt="1"/>
      <dgm:spPr/>
    </dgm:pt>
    <dgm:pt modelId="{C190C431-7BC8-42DC-AF81-F60A9CD54EF3}" type="pres">
      <dgm:prSet presAssocID="{C6ECF46B-0AEA-4832-80A4-5F942F0C73CB}" presName="extraNode" presStyleLbl="node1" presStyleIdx="0" presStyleCnt="4"/>
      <dgm:spPr/>
    </dgm:pt>
    <dgm:pt modelId="{AE819E01-CFAE-4DCB-899B-51C972DBDAB4}" type="pres">
      <dgm:prSet presAssocID="{C6ECF46B-0AEA-4832-80A4-5F942F0C73CB}" presName="dstNode" presStyleLbl="node1" presStyleIdx="0" presStyleCnt="4"/>
      <dgm:spPr/>
    </dgm:pt>
    <dgm:pt modelId="{EB8E151A-F2B4-4670-B8F7-C796C5808E91}" type="pres">
      <dgm:prSet presAssocID="{485A24AC-2FA3-4CDD-A2B2-ABFC5E609CC9}" presName="text_1" presStyleLbl="node1" presStyleIdx="0" presStyleCnt="4" custScaleX="99925">
        <dgm:presLayoutVars>
          <dgm:bulletEnabled val="1"/>
        </dgm:presLayoutVars>
      </dgm:prSet>
      <dgm:spPr/>
    </dgm:pt>
    <dgm:pt modelId="{7EE43F89-1444-4E99-9E33-FBA0D08C906B}" type="pres">
      <dgm:prSet presAssocID="{485A24AC-2FA3-4CDD-A2B2-ABFC5E609CC9}" presName="accent_1" presStyleCnt="0"/>
      <dgm:spPr/>
    </dgm:pt>
    <dgm:pt modelId="{50689758-0C4B-4650-A788-A5DB25ADE0C2}" type="pres">
      <dgm:prSet presAssocID="{485A24AC-2FA3-4CDD-A2B2-ABFC5E609CC9}" presName="accentRepeatNode" presStyleLbl="solidFgAcc1" presStyleIdx="0" presStyleCnt="4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</dgm:pt>
    <dgm:pt modelId="{97C4CD92-F143-4107-BBBA-35F5E9625DBE}" type="pres">
      <dgm:prSet presAssocID="{48DC8F10-7DDD-4733-8D00-7EE3E5333575}" presName="text_2" presStyleLbl="node1" presStyleIdx="1" presStyleCnt="4">
        <dgm:presLayoutVars>
          <dgm:bulletEnabled val="1"/>
        </dgm:presLayoutVars>
      </dgm:prSet>
      <dgm:spPr/>
    </dgm:pt>
    <dgm:pt modelId="{B51CD720-C0AD-4084-9D6C-AFDC4E781583}" type="pres">
      <dgm:prSet presAssocID="{48DC8F10-7DDD-4733-8D00-7EE3E5333575}" presName="accent_2" presStyleCnt="0"/>
      <dgm:spPr/>
    </dgm:pt>
    <dgm:pt modelId="{AFE02CD8-A1B5-4413-84BC-25D7186EBAB4}" type="pres">
      <dgm:prSet presAssocID="{48DC8F10-7DDD-4733-8D00-7EE3E5333575}" presName="accentRepeatNode" presStyleLbl="solidFgAcc1" presStyleIdx="1" presStyleCnt="4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</dgm:pt>
    <dgm:pt modelId="{0021AE10-7828-4AF4-9635-44AA7642AA5F}" type="pres">
      <dgm:prSet presAssocID="{A846A93F-FC99-4EE0-995C-12E44CF0D70A}" presName="text_3" presStyleLbl="node1" presStyleIdx="2" presStyleCnt="4">
        <dgm:presLayoutVars>
          <dgm:bulletEnabled val="1"/>
        </dgm:presLayoutVars>
      </dgm:prSet>
      <dgm:spPr/>
    </dgm:pt>
    <dgm:pt modelId="{FF13067B-0D0F-4C3F-8B47-2F3E42CB2992}" type="pres">
      <dgm:prSet presAssocID="{A846A93F-FC99-4EE0-995C-12E44CF0D70A}" presName="accent_3" presStyleCnt="0"/>
      <dgm:spPr/>
    </dgm:pt>
    <dgm:pt modelId="{C4C62DA2-8775-4446-92E4-5C8A7D1B402F}" type="pres">
      <dgm:prSet presAssocID="{A846A93F-FC99-4EE0-995C-12E44CF0D70A}" presName="accentRepeatNode" presStyleLbl="solidFgAcc1" presStyleIdx="2" presStyleCnt="4"/>
      <dgm:spPr>
        <a:solidFill>
          <a:schemeClr val="tx1"/>
        </a:solidFill>
      </dgm:spPr>
    </dgm:pt>
    <dgm:pt modelId="{8FF482CB-63D1-42F1-9F2F-E49931F41759}" type="pres">
      <dgm:prSet presAssocID="{67824F5A-E0E9-4CEC-9992-07FDCD438FCF}" presName="text_4" presStyleLbl="node1" presStyleIdx="3" presStyleCnt="4">
        <dgm:presLayoutVars>
          <dgm:bulletEnabled val="1"/>
        </dgm:presLayoutVars>
      </dgm:prSet>
      <dgm:spPr/>
    </dgm:pt>
    <dgm:pt modelId="{B1EAD587-49DF-4B0F-A43E-5EE470DA3B23}" type="pres">
      <dgm:prSet presAssocID="{67824F5A-E0E9-4CEC-9992-07FDCD438FCF}" presName="accent_4" presStyleCnt="0"/>
      <dgm:spPr/>
    </dgm:pt>
    <dgm:pt modelId="{280F154B-0208-41C8-BE74-F46FD8195BED}" type="pres">
      <dgm:prSet presAssocID="{67824F5A-E0E9-4CEC-9992-07FDCD438FCF}" presName="accentRepeatNode" presStyleLbl="solidFgAcc1" presStyleIdx="3" presStyleCnt="4"/>
      <dgm:spPr>
        <a:solidFill>
          <a:schemeClr val="tx1"/>
        </a:solidFill>
      </dgm:spPr>
    </dgm:pt>
  </dgm:ptLst>
  <dgm:cxnLst>
    <dgm:cxn modelId="{92970210-00EC-45D2-A8D0-AB12706D6D36}" srcId="{C6ECF46B-0AEA-4832-80A4-5F942F0C73CB}" destId="{67824F5A-E0E9-4CEC-9992-07FDCD438FCF}" srcOrd="3" destOrd="0" parTransId="{9FA55000-C44B-4B6A-B96C-A2CCC6383C28}" sibTransId="{CC20B935-E7E1-4135-AE1E-F8F49F603F0C}"/>
    <dgm:cxn modelId="{0B10AA1E-588F-4D45-BE09-5B9FB191F3D9}" srcId="{C6ECF46B-0AEA-4832-80A4-5F942F0C73CB}" destId="{A846A93F-FC99-4EE0-995C-12E44CF0D70A}" srcOrd="2" destOrd="0" parTransId="{43E9451D-632A-413D-AAC5-A2A7823E0B43}" sibTransId="{F2EE6490-DCE9-47C6-8359-AC0F847A3971}"/>
    <dgm:cxn modelId="{3962D135-93C8-475E-A259-B2238D55E0F1}" type="presOf" srcId="{48DC8F10-7DDD-4733-8D00-7EE3E5333575}" destId="{97C4CD92-F143-4107-BBBA-35F5E9625DBE}" srcOrd="0" destOrd="0" presId="urn:microsoft.com/office/officeart/2008/layout/VerticalCurvedList"/>
    <dgm:cxn modelId="{8FC9A65C-4E48-4990-A64E-8E869AD8DEDC}" type="presOf" srcId="{67824F5A-E0E9-4CEC-9992-07FDCD438FCF}" destId="{8FF482CB-63D1-42F1-9F2F-E49931F41759}" srcOrd="0" destOrd="0" presId="urn:microsoft.com/office/officeart/2008/layout/VerticalCurvedList"/>
    <dgm:cxn modelId="{4BC04872-4379-41E4-9E9A-91930C3FF02A}" type="presOf" srcId="{A846A93F-FC99-4EE0-995C-12E44CF0D70A}" destId="{0021AE10-7828-4AF4-9635-44AA7642AA5F}" srcOrd="0" destOrd="0" presId="urn:microsoft.com/office/officeart/2008/layout/VerticalCurvedList"/>
    <dgm:cxn modelId="{F89C5478-6AF6-4EFF-A122-7A8AF9327F28}" srcId="{C6ECF46B-0AEA-4832-80A4-5F942F0C73CB}" destId="{485A24AC-2FA3-4CDD-A2B2-ABFC5E609CC9}" srcOrd="0" destOrd="0" parTransId="{CEF92FFA-25E7-4AF2-A028-CB456CB52826}" sibTransId="{EFF4F72E-D3A4-45C6-93E6-B18ED601EE5B}"/>
    <dgm:cxn modelId="{14FD66A4-F606-4441-9D03-D378292257CB}" type="presOf" srcId="{C6ECF46B-0AEA-4832-80A4-5F942F0C73CB}" destId="{94D7CEED-5439-457B-B1B1-2D154F8AB2E2}" srcOrd="0" destOrd="0" presId="urn:microsoft.com/office/officeart/2008/layout/VerticalCurvedList"/>
    <dgm:cxn modelId="{38A8C9AF-798D-456C-928A-5747685F72C7}" type="presOf" srcId="{485A24AC-2FA3-4CDD-A2B2-ABFC5E609CC9}" destId="{EB8E151A-F2B4-4670-B8F7-C796C5808E91}" srcOrd="0" destOrd="0" presId="urn:microsoft.com/office/officeart/2008/layout/VerticalCurvedList"/>
    <dgm:cxn modelId="{953F8DB4-56A4-4811-88D8-D8EC5D989F83}" srcId="{C6ECF46B-0AEA-4832-80A4-5F942F0C73CB}" destId="{48DC8F10-7DDD-4733-8D00-7EE3E5333575}" srcOrd="1" destOrd="0" parTransId="{A16CBA48-F66C-480A-A877-96A432845E00}" sibTransId="{E2F34445-E290-4170-B73F-BE663D71927C}"/>
    <dgm:cxn modelId="{CB7073DC-BD2D-4A1B-8BA8-BC0DCC84FB55}" type="presOf" srcId="{EFF4F72E-D3A4-45C6-93E6-B18ED601EE5B}" destId="{811040FD-CE3F-4C21-90EA-F89EDD852FDE}" srcOrd="0" destOrd="0" presId="urn:microsoft.com/office/officeart/2008/layout/VerticalCurvedList"/>
    <dgm:cxn modelId="{0298D8DF-939F-4A39-BA79-8782EF78B4C1}" type="presParOf" srcId="{94D7CEED-5439-457B-B1B1-2D154F8AB2E2}" destId="{EEA04779-4A2D-4E3E-92A5-7487AF7BDBC0}" srcOrd="0" destOrd="0" presId="urn:microsoft.com/office/officeart/2008/layout/VerticalCurvedList"/>
    <dgm:cxn modelId="{814CE942-EE6E-44EE-B402-4E7D34EFAF50}" type="presParOf" srcId="{EEA04779-4A2D-4E3E-92A5-7487AF7BDBC0}" destId="{ACBC417D-FC33-4004-A988-0873084C669C}" srcOrd="0" destOrd="0" presId="urn:microsoft.com/office/officeart/2008/layout/VerticalCurvedList"/>
    <dgm:cxn modelId="{B07DED00-3A9A-479C-A7F0-C88AB63BC93C}" type="presParOf" srcId="{ACBC417D-FC33-4004-A988-0873084C669C}" destId="{9780F0B1-A577-4896-B9DC-EE5C55D07E01}" srcOrd="0" destOrd="0" presId="urn:microsoft.com/office/officeart/2008/layout/VerticalCurvedList"/>
    <dgm:cxn modelId="{4486D37C-9CA8-4685-A4DD-764CC9F13AF6}" type="presParOf" srcId="{ACBC417D-FC33-4004-A988-0873084C669C}" destId="{811040FD-CE3F-4C21-90EA-F89EDD852FDE}" srcOrd="1" destOrd="0" presId="urn:microsoft.com/office/officeart/2008/layout/VerticalCurvedList"/>
    <dgm:cxn modelId="{FC739DFA-8A83-4449-A38A-C96951E00084}" type="presParOf" srcId="{ACBC417D-FC33-4004-A988-0873084C669C}" destId="{C190C431-7BC8-42DC-AF81-F60A9CD54EF3}" srcOrd="2" destOrd="0" presId="urn:microsoft.com/office/officeart/2008/layout/VerticalCurvedList"/>
    <dgm:cxn modelId="{17E6399D-BD84-4D53-A1DA-0DD2AF3BFE6D}" type="presParOf" srcId="{ACBC417D-FC33-4004-A988-0873084C669C}" destId="{AE819E01-CFAE-4DCB-899B-51C972DBDAB4}" srcOrd="3" destOrd="0" presId="urn:microsoft.com/office/officeart/2008/layout/VerticalCurvedList"/>
    <dgm:cxn modelId="{5D8CEDB1-94E4-42A7-B1C0-E72EB5C50D7D}" type="presParOf" srcId="{EEA04779-4A2D-4E3E-92A5-7487AF7BDBC0}" destId="{EB8E151A-F2B4-4670-B8F7-C796C5808E91}" srcOrd="1" destOrd="0" presId="urn:microsoft.com/office/officeart/2008/layout/VerticalCurvedList"/>
    <dgm:cxn modelId="{5274BA33-CF03-426A-AF72-CC9DC4318B39}" type="presParOf" srcId="{EEA04779-4A2D-4E3E-92A5-7487AF7BDBC0}" destId="{7EE43F89-1444-4E99-9E33-FBA0D08C906B}" srcOrd="2" destOrd="0" presId="urn:microsoft.com/office/officeart/2008/layout/VerticalCurvedList"/>
    <dgm:cxn modelId="{84287FA7-CB55-4304-80F6-F3AF89C20038}" type="presParOf" srcId="{7EE43F89-1444-4E99-9E33-FBA0D08C906B}" destId="{50689758-0C4B-4650-A788-A5DB25ADE0C2}" srcOrd="0" destOrd="0" presId="urn:microsoft.com/office/officeart/2008/layout/VerticalCurvedList"/>
    <dgm:cxn modelId="{BFBF1A90-5207-4098-9A2A-D8307187D988}" type="presParOf" srcId="{EEA04779-4A2D-4E3E-92A5-7487AF7BDBC0}" destId="{97C4CD92-F143-4107-BBBA-35F5E9625DBE}" srcOrd="3" destOrd="0" presId="urn:microsoft.com/office/officeart/2008/layout/VerticalCurvedList"/>
    <dgm:cxn modelId="{E56A9751-1692-4847-8F1D-BC16779173D1}" type="presParOf" srcId="{EEA04779-4A2D-4E3E-92A5-7487AF7BDBC0}" destId="{B51CD720-C0AD-4084-9D6C-AFDC4E781583}" srcOrd="4" destOrd="0" presId="urn:microsoft.com/office/officeart/2008/layout/VerticalCurvedList"/>
    <dgm:cxn modelId="{08B47E47-D7D2-420D-AB0F-767F8DC13F2D}" type="presParOf" srcId="{B51CD720-C0AD-4084-9D6C-AFDC4E781583}" destId="{AFE02CD8-A1B5-4413-84BC-25D7186EBAB4}" srcOrd="0" destOrd="0" presId="urn:microsoft.com/office/officeart/2008/layout/VerticalCurvedList"/>
    <dgm:cxn modelId="{B0AC8F63-85E6-45D3-8628-3C24B2FCEB73}" type="presParOf" srcId="{EEA04779-4A2D-4E3E-92A5-7487AF7BDBC0}" destId="{0021AE10-7828-4AF4-9635-44AA7642AA5F}" srcOrd="5" destOrd="0" presId="urn:microsoft.com/office/officeart/2008/layout/VerticalCurvedList"/>
    <dgm:cxn modelId="{6A14ADBB-DA2B-4720-97AA-7D1F8E75A114}" type="presParOf" srcId="{EEA04779-4A2D-4E3E-92A5-7487AF7BDBC0}" destId="{FF13067B-0D0F-4C3F-8B47-2F3E42CB2992}" srcOrd="6" destOrd="0" presId="urn:microsoft.com/office/officeart/2008/layout/VerticalCurvedList"/>
    <dgm:cxn modelId="{2E57A1DC-D789-4266-8DD2-1E22A9A65464}" type="presParOf" srcId="{FF13067B-0D0F-4C3F-8B47-2F3E42CB2992}" destId="{C4C62DA2-8775-4446-92E4-5C8A7D1B402F}" srcOrd="0" destOrd="0" presId="urn:microsoft.com/office/officeart/2008/layout/VerticalCurvedList"/>
    <dgm:cxn modelId="{E3A4611B-50D3-449A-8B4D-D454723A80DD}" type="presParOf" srcId="{EEA04779-4A2D-4E3E-92A5-7487AF7BDBC0}" destId="{8FF482CB-63D1-42F1-9F2F-E49931F41759}" srcOrd="7" destOrd="0" presId="urn:microsoft.com/office/officeart/2008/layout/VerticalCurvedList"/>
    <dgm:cxn modelId="{261188D2-7963-4BA7-91F0-DF982761DCB8}" type="presParOf" srcId="{EEA04779-4A2D-4E3E-92A5-7487AF7BDBC0}" destId="{B1EAD587-49DF-4B0F-A43E-5EE470DA3B23}" srcOrd="8" destOrd="0" presId="urn:microsoft.com/office/officeart/2008/layout/VerticalCurvedList"/>
    <dgm:cxn modelId="{EAE35897-8C73-4664-9A90-CB075FCDFD79}" type="presParOf" srcId="{B1EAD587-49DF-4B0F-A43E-5EE470DA3B23}" destId="{280F154B-0208-41C8-BE74-F46FD8195BE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1040FD-CE3F-4C21-90EA-F89EDD852FDE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8E151A-F2B4-4670-B8F7-C796C5808E91}">
      <dsp:nvSpPr>
        <dsp:cNvPr id="0" name=""/>
        <dsp:cNvSpPr/>
      </dsp:nvSpPr>
      <dsp:spPr>
        <a:xfrm>
          <a:off x="613398" y="416587"/>
          <a:ext cx="7710896" cy="8336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0800" rIns="50800" bIns="508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U" sz="2000" kern="1200" dirty="0"/>
            <a:t>¿Cuáles son los aspectos teóricos que </a:t>
          </a:r>
          <a:r>
            <a:rPr lang="es-ES" sz="2000" kern="1200" dirty="0"/>
            <a:t>que debe cumplir el sistema de gestión para satisfacer las exigencias del cliente</a:t>
          </a:r>
          <a:r>
            <a:rPr lang="es-CU" sz="2000" kern="1200" dirty="0"/>
            <a:t>?</a:t>
          </a:r>
          <a:endParaRPr lang="en-US" sz="2000" b="1" kern="1200" dirty="0"/>
        </a:p>
      </dsp:txBody>
      <dsp:txXfrm>
        <a:off x="613398" y="416587"/>
        <a:ext cx="7710896" cy="833607"/>
      </dsp:txXfrm>
    </dsp:sp>
    <dsp:sp modelId="{50689758-0C4B-4650-A788-A5DB25ADE0C2}">
      <dsp:nvSpPr>
        <dsp:cNvPr id="0" name=""/>
        <dsp:cNvSpPr/>
      </dsp:nvSpPr>
      <dsp:spPr>
        <a:xfrm>
          <a:off x="89500" y="312386"/>
          <a:ext cx="1042009" cy="1042009"/>
        </a:xfrm>
        <a:prstGeom prst="ellipse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</dsp:sp>
    <dsp:sp modelId="{97C4CD92-F143-4107-BBBA-35F5E9625DBE}">
      <dsp:nvSpPr>
        <dsp:cNvPr id="0" name=""/>
        <dsp:cNvSpPr/>
      </dsp:nvSpPr>
      <dsp:spPr>
        <a:xfrm>
          <a:off x="1088431" y="1667215"/>
          <a:ext cx="7238757" cy="8336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U" sz="2000" kern="1200" dirty="0"/>
            <a:t>¿</a:t>
          </a:r>
          <a:r>
            <a:rPr lang="es-ES" sz="2000" kern="1200" dirty="0"/>
            <a:t>Qué herramientas y metodologías utilizar para el desarrollo del sistema de gestión</a:t>
          </a:r>
          <a:r>
            <a:rPr lang="es-CU" sz="2000" kern="1200" dirty="0"/>
            <a:t>?</a:t>
          </a:r>
          <a:endParaRPr lang="en-US" sz="2000" b="1" kern="1200" dirty="0"/>
        </a:p>
      </dsp:txBody>
      <dsp:txXfrm>
        <a:off x="1088431" y="1667215"/>
        <a:ext cx="7238757" cy="833607"/>
      </dsp:txXfrm>
    </dsp:sp>
    <dsp:sp modelId="{AFE02CD8-A1B5-4413-84BC-25D7186EBAB4}">
      <dsp:nvSpPr>
        <dsp:cNvPr id="0" name=""/>
        <dsp:cNvSpPr/>
      </dsp:nvSpPr>
      <dsp:spPr>
        <a:xfrm>
          <a:off x="567426" y="1563014"/>
          <a:ext cx="1042009" cy="1042009"/>
        </a:xfrm>
        <a:prstGeom prst="ellipse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</dsp:sp>
    <dsp:sp modelId="{0021AE10-7828-4AF4-9635-44AA7642AA5F}">
      <dsp:nvSpPr>
        <dsp:cNvPr id="0" name=""/>
        <dsp:cNvSpPr/>
      </dsp:nvSpPr>
      <dsp:spPr>
        <a:xfrm>
          <a:off x="1088431" y="2917843"/>
          <a:ext cx="7238757" cy="8336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U" sz="2000" kern="1200" dirty="0"/>
            <a:t>¿Cómo materializar, en términos de componentes y código fuente, los elementos especificados para el sistema?</a:t>
          </a:r>
        </a:p>
      </dsp:txBody>
      <dsp:txXfrm>
        <a:off x="1088431" y="2917843"/>
        <a:ext cx="7238757" cy="833607"/>
      </dsp:txXfrm>
    </dsp:sp>
    <dsp:sp modelId="{C4C62DA2-8775-4446-92E4-5C8A7D1B402F}">
      <dsp:nvSpPr>
        <dsp:cNvPr id="0" name=""/>
        <dsp:cNvSpPr/>
      </dsp:nvSpPr>
      <dsp:spPr>
        <a:xfrm>
          <a:off x="567426" y="2813642"/>
          <a:ext cx="1042009" cy="1042009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F482CB-63D1-42F1-9F2F-E49931F41759}">
      <dsp:nvSpPr>
        <dsp:cNvPr id="0" name=""/>
        <dsp:cNvSpPr/>
      </dsp:nvSpPr>
      <dsp:spPr>
        <a:xfrm>
          <a:off x="610504" y="4168472"/>
          <a:ext cx="7716684" cy="8336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CU" sz="2000" kern="1200" dirty="0"/>
            <a:t>¿Cómo validar el sistema de gesti</a:t>
          </a:r>
          <a:r>
            <a:rPr lang="en-US" sz="2000" kern="1200" dirty="0"/>
            <a:t>ó</a:t>
          </a:r>
          <a:r>
            <a:rPr lang="es-CU" sz="2000" kern="1200" dirty="0"/>
            <a:t>n para la Tienda Ricardo &amp; Neyde?</a:t>
          </a:r>
        </a:p>
      </dsp:txBody>
      <dsp:txXfrm>
        <a:off x="610504" y="4168472"/>
        <a:ext cx="7716684" cy="833607"/>
      </dsp:txXfrm>
    </dsp:sp>
    <dsp:sp modelId="{280F154B-0208-41C8-BE74-F46FD8195BED}">
      <dsp:nvSpPr>
        <dsp:cNvPr id="0" name=""/>
        <dsp:cNvSpPr/>
      </dsp:nvSpPr>
      <dsp:spPr>
        <a:xfrm>
          <a:off x="89500" y="4064271"/>
          <a:ext cx="1042009" cy="1042009"/>
        </a:xfrm>
        <a:prstGeom prst="ellipse">
          <a:avLst/>
        </a:prstGeom>
        <a:solidFill>
          <a:schemeClr val="tx1"/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9D560-8BBD-44A7-84F9-04591CC0BDDE}" type="datetimeFigureOut">
              <a:rPr lang="es-ES" smtClean="0"/>
              <a:t>24/11/2024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9D90D-ACC8-42F6-AF81-E976B01C9F2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8252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statista.com/temas/8697/pandemia-colapso-reseteo-y-nuevo-orden-economico-mundial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continuación, se defiende el trabajo de diploma para optar por el título de ingeniero</a:t>
            </a:r>
            <a:r>
              <a:rPr lang="es-ES" baseline="0" dirty="0"/>
              <a:t> en ciencias informáticas titulado …….. </a:t>
            </a:r>
          </a:p>
          <a:p>
            <a:r>
              <a:rPr lang="es-ES" baseline="0" dirty="0"/>
              <a:t>Con la tutoría de los masters en ciencias 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Aneyty Martín García y Álvaro Alejandro Acosta Ruiz </a:t>
            </a:r>
            <a:r>
              <a:rPr lang="es-ES" baseline="0" dirty="0"/>
              <a:t>y la autoría del diplomante …………..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659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3456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Interfaz de productos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22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Interfaz de carrito de compra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1033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Interfaz de gestión de productos.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982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Interfaz para en la cual el dependiente registra una venta en la tienda.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523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275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Para garantizar la calidad del sistema, diseñamos una estrategia de pruebas basada en los requisitos no funcionales ...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155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es-ES" b="0" i="0" dirty="0">
                <a:solidFill>
                  <a:srgbClr val="F2DDCC"/>
                </a:solidFill>
                <a:effectLst/>
                <a:latin typeface="Ginto"/>
              </a:rPr>
              <a:t>Se realizaron 4 iteraciones para que las no conformidades fueran resueltas antes de la aceptación final del sistema por parte del cliente.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110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just">
              <a:lnSpc>
                <a:spcPct val="150000"/>
              </a:lnSpc>
              <a:buSzPts val="1000"/>
              <a:buFont typeface="Courier New" panose="02070309020205020404" pitchFamily="49" charset="0"/>
              <a:buNone/>
              <a:tabLst>
                <a:tab pos="9144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simularon un total de 3000 solicitudes distribuidas en 3 rutas principales de la aplicación.</a:t>
            </a:r>
          </a:p>
          <a:p>
            <a:pPr marL="457200" lvl="1" indent="0" algn="just">
              <a:lnSpc>
                <a:spcPct val="150000"/>
              </a:lnSpc>
              <a:buSzPts val="1000"/>
              <a:buFont typeface="Courier New" panose="02070309020205020404" pitchFamily="49" charset="0"/>
              <a:buNone/>
              <a:tabLst>
                <a:tab pos="9144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gráfico generado fue </a:t>
            </a:r>
            <a:r>
              <a:rPr lang="es-E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casi una línea horizontal.</a:t>
            </a:r>
          </a:p>
          <a:p>
            <a:pPr marL="457200" lvl="1" indent="0" algn="just">
              <a:lnSpc>
                <a:spcPct val="150000"/>
              </a:lnSpc>
              <a:buSzPts val="1000"/>
              <a:buFont typeface="Courier New" panose="02070309020205020404" pitchFamily="49" charset="0"/>
              <a:buNone/>
              <a:tabLst>
                <a:tab pos="914400" algn="l"/>
              </a:tabLst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curva estable sugiere que </a:t>
            </a:r>
            <a:r>
              <a:rPr lang="es-E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 Query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gestionó las peticiones eficientemente, proporcionando tiempos de respuesta uniformes sin importar la cantidad de solicitudes simultáneas.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1805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realiza para evaluar el rendimiento y la calidad de las páginas web</a:t>
            </a:r>
            <a:r>
              <a:rPr lang="es-ES" b="0" i="0" dirty="0">
                <a:solidFill>
                  <a:srgbClr val="D2D0CE"/>
                </a:solidFill>
                <a:effectLst/>
                <a:latin typeface="-apple-system"/>
              </a:rPr>
              <a:t>, Excelente puntuación en </a:t>
            </a:r>
            <a:r>
              <a:rPr lang="es-ES" b="1" i="0" dirty="0" err="1">
                <a:solidFill>
                  <a:srgbClr val="D2D0CE"/>
                </a:solidFill>
                <a:effectLst/>
                <a:latin typeface="-apple-system"/>
              </a:rPr>
              <a:t>Accessibility</a:t>
            </a:r>
            <a:r>
              <a:rPr lang="es-ES" b="0" i="0" dirty="0">
                <a:solidFill>
                  <a:srgbClr val="D2D0CE"/>
                </a:solidFill>
                <a:effectLst/>
                <a:latin typeface="-apple-system"/>
              </a:rPr>
              <a:t>, </a:t>
            </a:r>
            <a:r>
              <a:rPr lang="es-ES" b="1" i="0" dirty="0" err="1">
                <a:solidFill>
                  <a:srgbClr val="D2D0CE"/>
                </a:solidFill>
                <a:effectLst/>
                <a:latin typeface="-apple-system"/>
              </a:rPr>
              <a:t>Best</a:t>
            </a:r>
            <a:r>
              <a:rPr lang="es-ES" b="1" i="0" dirty="0">
                <a:solidFill>
                  <a:srgbClr val="D2D0CE"/>
                </a:solidFill>
                <a:effectLst/>
                <a:latin typeface="-apple-system"/>
              </a:rPr>
              <a:t> </a:t>
            </a:r>
            <a:r>
              <a:rPr lang="es-ES" b="1" i="0" dirty="0" err="1">
                <a:solidFill>
                  <a:srgbClr val="D2D0CE"/>
                </a:solidFill>
                <a:effectLst/>
                <a:latin typeface="-apple-system"/>
              </a:rPr>
              <a:t>Practices</a:t>
            </a:r>
            <a:r>
              <a:rPr lang="es-ES" b="0" i="0" dirty="0">
                <a:solidFill>
                  <a:srgbClr val="D2D0CE"/>
                </a:solidFill>
                <a:effectLst/>
                <a:latin typeface="-apple-system"/>
              </a:rPr>
              <a:t> y </a:t>
            </a:r>
            <a:r>
              <a:rPr lang="es-ES" b="1" i="0" dirty="0">
                <a:solidFill>
                  <a:srgbClr val="D2D0CE"/>
                </a:solidFill>
                <a:effectLst/>
                <a:latin typeface="-apple-system"/>
              </a:rPr>
              <a:t>SEO</a:t>
            </a:r>
            <a:r>
              <a:rPr lang="es-ES" b="0" i="0" dirty="0">
                <a:solidFill>
                  <a:srgbClr val="D2D0CE"/>
                </a:solidFill>
                <a:effectLst/>
                <a:latin typeface="-apple-system"/>
              </a:rPr>
              <a:t>. La puntuación de </a:t>
            </a:r>
            <a:r>
              <a:rPr lang="es-ES" b="1" i="0" dirty="0">
                <a:solidFill>
                  <a:srgbClr val="D2D0CE"/>
                </a:solidFill>
                <a:effectLst/>
                <a:latin typeface="-apple-system"/>
              </a:rPr>
              <a:t>Performance</a:t>
            </a:r>
            <a:r>
              <a:rPr lang="es-ES" b="0" i="0" dirty="0">
                <a:solidFill>
                  <a:srgbClr val="D2D0CE"/>
                </a:solidFill>
                <a:effectLst/>
                <a:latin typeface="-apple-system"/>
              </a:rPr>
              <a:t> es un área donde se podría mejorar. Se Podría considerar optimizar imágenes y reducir el tamaño de los recursos para mejorar esta área.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582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Las tecnologías de la información y la comunicación, LAS TIC, han transformado radicalmente el panorama de la comunicación y el trabajo, estas son fundamentales para desarrollar e implementar sistemas de gestión.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Especialmente a partir de la </a:t>
            </a:r>
            <a:r>
              <a:rPr lang="es-ES" sz="1800" b="0" u="none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pandemia del </a:t>
            </a:r>
            <a:r>
              <a:rPr lang="es-ES" sz="1800" b="0" u="non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COVID-19</a:t>
            </a:r>
            <a:r>
              <a:rPr lang="es-ES" sz="1800" b="0" u="none" dirty="0">
                <a:solidFill>
                  <a:schemeClr val="tx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s-E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el comercio electrónico se ha convertido en una parte indispensable del mercado minorista global.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Ricardo &amp; Neyde, </a:t>
            </a:r>
            <a:r>
              <a:rPr lang="es-ES" sz="1800" b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es una tienda ubicada en La Habana que se dedica a la venta presencial de varios productos como alimentos, combos de comida, entre otros.</a:t>
            </a:r>
            <a:r>
              <a:rPr lang="es-ES" baseline="0" dirty="0"/>
              <a:t>	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56727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719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5911A-52F8-0E7B-B017-D7FA04C80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F2C543-8513-43B8-91B8-6F63A8272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06EEA-D9D8-96F6-4C9D-5FFD1A754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27DED-3DA6-BAD2-FF6A-6B48A55FF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1085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8694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8694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85C5B-541C-54CF-99C8-F031741E8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FF5BF-86D8-C848-8379-3FDDE7315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D1E35-70A8-DF2F-9B9C-8C8DAC528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continuación, se defiende el trabajo de diploma para optar por el título de ingeniero</a:t>
            </a:r>
            <a:r>
              <a:rPr lang="es-ES" baseline="0" dirty="0"/>
              <a:t> en ciencias informáticas titulado …….. </a:t>
            </a:r>
          </a:p>
          <a:p>
            <a:r>
              <a:rPr lang="es-ES" baseline="0" dirty="0"/>
              <a:t>Con la tutoría de los masters en ciencias 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Aneyty Martín García y Álvaro Alejandro Acosta Ruiz </a:t>
            </a:r>
            <a:r>
              <a:rPr lang="es-ES" baseline="0" dirty="0"/>
              <a:t>y la autoría del diplomante …………..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48F44-F3F2-3E4F-185C-0178B83776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6731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sistema automatiza la gestión del inventario al reemplazar las listas físicas y las anotaciones manuales con una solución digital que: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Actualiza el inventario en tiempo real</a:t>
            </a:r>
            <a:r>
              <a:rPr lang="es-ES" dirty="0"/>
              <a:t>: Cada venta o adición de productos se refleja inmediatamente, eliminando discrepancias y errores humanos.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Genera reportes automatizados</a:t>
            </a:r>
            <a:r>
              <a:rPr lang="es-ES" dirty="0"/>
              <a:t>: Proporciona análisis detallados de ventas y ganancias, permitiendo decisiones más informadas.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Incluye alertas de stock bajo</a:t>
            </a:r>
            <a:r>
              <a:rPr lang="es-ES" dirty="0"/>
              <a:t>: Permite al administrador anticiparse al desabastecimiento.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2183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métricas seleccionadas (como tiempo de respuesta y escalabilidad) se definieron basándose en las necesidades de la tienda y su entorno competitivo. Por ejemplo: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Usabilidad</a:t>
            </a:r>
            <a:r>
              <a:rPr lang="es-ES" dirty="0"/>
              <a:t>: Es crucial que los empleados puedan adaptarse fácilmente al sistema, de ahí la importancia de interfaces intuitivas y responsivas. Lighthouse se utilizó para validar estos aspectos porque es una herramienta estándar para evaluar la calidad de las interfaces.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Rendimiento</a:t>
            </a:r>
            <a:r>
              <a:rPr lang="es-ES" dirty="0"/>
              <a:t>: Dada la posibilidad de expansión futura de la tienda, es esencial garantizar la capacidad de manejar más usuarios y datos. Apache JMeter permitió simular escenarios de carga y estrés, confirmando que el sistema es escalable y confiable. La prueba demostró que el sistema puede manejar hasta 3000 solicitudes simultáneas sin degradación significativa en el rendimiento.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0050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datos sensibles que maneja el sistema son principalmente las contraseñas de los usuarios. Para proteger esta información: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Hash unidireccional</a:t>
            </a:r>
            <a:r>
              <a:rPr lang="es-ES" dirty="0"/>
              <a:t>: Las contraseñas se almacenan en la base de datos en formato encriptado, lo que las hace ilegibles incluso si la base de datos se ve comprometida.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JWT (JSON Web Tokens)</a:t>
            </a:r>
            <a:r>
              <a:rPr lang="es-ES" dirty="0"/>
              <a:t>: Garantiza sesiones seguras para los usuarios autenticados y protege contra accesos no autorizados.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Protección de rutas y roles</a:t>
            </a:r>
            <a:r>
              <a:rPr lang="es-ES" dirty="0"/>
              <a:t>: Asegura que solo usuarios con los permisos adecuados puedan acceder a ciertos recursos o realizar acciones específicas.</a:t>
            </a:r>
            <a:br>
              <a:rPr lang="es-ES" dirty="0"/>
            </a:br>
            <a:r>
              <a:rPr lang="es-ES" dirty="0"/>
              <a:t>El sistema fue sometido a pruebas de lista de chequeo de seguridad para validar estas implementaciones.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800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5C8AD-9446-D956-0522-C45129B2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BF2018-03D9-3D20-6DEE-181734172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B08128-87EE-183F-6047-8C5045FC5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sistema fue diseñado con escalabilidad en mente, lo que se asegura a través 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Arquitectura modular</a:t>
            </a:r>
            <a:r>
              <a:rPr lang="es-ES" dirty="0"/>
              <a:t>: Las funcionalidades están separadas por componentes en React, lo que permite agregar nuevas sin afectar el núcleo del sistema.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Uso de React Query</a:t>
            </a:r>
            <a:r>
              <a:rPr lang="es-ES" dirty="0"/>
              <a:t>: Gestiona eficientemente las solicitudes, manejando aumentos en el tráfico o datos sin comprometer el rendimiento.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Pruebas de carga y estrés</a:t>
            </a:r>
            <a:r>
              <a:rPr lang="es-ES" dirty="0"/>
              <a:t>: Confirmaron que el sistema puede manejar hasta 3000 solicitudes en rutas clave sin degradación notable del rendimiento.</a:t>
            </a:r>
            <a:br>
              <a:rPr lang="es-ES" dirty="0"/>
            </a:b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4F2F9-B530-1112-F8AE-219C31C2A7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356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2369B-474F-60BD-7C56-F5E57DB10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B5248-CE1B-6A6C-08A2-D06973AAA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FBADDB-BB49-FCE4-CE9B-72ED22A1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68975-01DA-6AC8-5362-ED19ED437E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81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Presenta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dificultades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…. Las </a:t>
            </a:r>
            <a:r>
              <a:rPr lang="en-US" dirty="0" err="1"/>
              <a:t>cuales</a:t>
            </a:r>
            <a:r>
              <a:rPr lang="en-US" dirty="0"/>
              <a:t> se </a:t>
            </a:r>
            <a:r>
              <a:rPr lang="en-US" dirty="0" err="1"/>
              <a:t>traducen</a:t>
            </a:r>
            <a:r>
              <a:rPr lang="en-US" dirty="0"/>
              <a:t> </a:t>
            </a:r>
            <a:r>
              <a:rPr lang="en-US" err="1"/>
              <a:t>en</a:t>
            </a:r>
            <a:r>
              <a:rPr lang="en-US"/>
              <a:t>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71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partir de la problemática descrita se define como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938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define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 de </a:t>
            </a:r>
            <a:r>
              <a:rPr lang="en-US" dirty="0" err="1"/>
              <a:t>estudio</a:t>
            </a:r>
            <a:r>
              <a:rPr lang="en-US" dirty="0"/>
              <a:t> .. Y campo de </a:t>
            </a:r>
            <a:r>
              <a:rPr lang="en-US" dirty="0" err="1"/>
              <a:t>accion</a:t>
            </a:r>
            <a:r>
              <a:rPr lang="en-US" dirty="0"/>
              <a:t>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6541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 el objetivo de dar soluciones a los problemas existentes en la Tienda se plantea como objetivo general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665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El cumplimiento de este objetivo depende de responder a una serie de preguntas científicas las cuales son ...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549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Durante el estudio</a:t>
            </a:r>
            <a:r>
              <a:rPr lang="es-ES" baseline="0" dirty="0"/>
              <a:t> del estado del arte se identificaron 6 soluciones similares, 3 internacionales y 3 nacionales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9166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realizar el desarrollo de la solución se identificaron una serie de herramientas y tecnologías con sus respectivas versiones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9D90D-ACC8-42F6-AF81-E976B01C9F2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35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D2B723B-05FA-4635-A763-E9F0542A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U" dirty="0"/>
          </a:p>
        </p:txBody>
      </p:sp>
      <p:sp>
        <p:nvSpPr>
          <p:cNvPr id="4" name="Marcador de texto 17">
            <a:extLst>
              <a:ext uri="{FF2B5EF4-FFF2-40B4-BE49-F238E27FC236}">
                <a16:creationId xmlns:a16="http://schemas.microsoft.com/office/drawing/2014/main" id="{16E5F050-9754-462F-BB25-43D952533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>
            <a:extLst>
              <a:ext uri="{FF2B5EF4-FFF2-40B4-BE49-F238E27FC236}">
                <a16:creationId xmlns:a16="http://schemas.microsoft.com/office/drawing/2014/main" id="{5BE27B18-35BC-447F-92F9-4E9D50DF86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0860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3">
            <a:extLst>
              <a:ext uri="{FF2B5EF4-FFF2-40B4-BE49-F238E27FC236}">
                <a16:creationId xmlns:a16="http://schemas.microsoft.com/office/drawing/2014/main" id="{0133EB0B-A749-42E6-85D4-69A1F75574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4159" y="2612570"/>
            <a:ext cx="9759270" cy="192832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(…) Haga clic para modificar los estilos de texto del patrón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6A6EAB-F3AA-4242-A919-6791CADACD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0457" y="4721454"/>
            <a:ext cx="7384143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  <p:extLst>
      <p:ext uri="{BB962C8B-B14F-4D97-AF65-F5344CB8AC3E}">
        <p14:creationId xmlns:p14="http://schemas.microsoft.com/office/powerpoint/2010/main" val="2595931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 cor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B527979E-8B6C-42FE-B40D-13FD879C7D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3889" y="2685143"/>
            <a:ext cx="7309530" cy="142032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ES" dirty="0"/>
              <a:t>(…) Frase corta</a:t>
            </a: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85E2400B-979F-4F7F-9CA0-42F904B57E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23889" y="4329568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Cita</a:t>
            </a:r>
          </a:p>
        </p:txBody>
      </p:sp>
    </p:spTree>
    <p:extLst>
      <p:ext uri="{BB962C8B-B14F-4D97-AF65-F5344CB8AC3E}">
        <p14:creationId xmlns:p14="http://schemas.microsoft.com/office/powerpoint/2010/main" val="1575486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bio de tem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409DC76-EC4D-443B-8154-8F0E59E981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0884" y="4216878"/>
            <a:ext cx="6212115" cy="1510821"/>
          </a:xfrm>
          <a:prstGeom prst="rect">
            <a:avLst/>
          </a:prstGeom>
        </p:spPr>
        <p:txBody>
          <a:bodyPr anchor="ctr"/>
          <a:lstStyle>
            <a:lvl1pPr algn="l"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s-ES" dirty="0"/>
              <a:t>Aquí va el subtítulo o tema nuevo.</a:t>
            </a:r>
            <a:br>
              <a:rPr lang="es-ES" dirty="0"/>
            </a:br>
            <a:r>
              <a:rPr lang="es-ES" dirty="0"/>
              <a:t>Copie el círculo de la diapo similar de manera que variar el color y el campo de texto asociado.</a:t>
            </a:r>
            <a:endParaRPr lang="es-CU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57F5205-945F-4634-9C15-F88432D3CC1C}"/>
              </a:ext>
            </a:extLst>
          </p:cNvPr>
          <p:cNvGrpSpPr/>
          <p:nvPr userDrawn="1"/>
        </p:nvGrpSpPr>
        <p:grpSpPr>
          <a:xfrm>
            <a:off x="-26829" y="1231683"/>
            <a:ext cx="2884330" cy="5331894"/>
            <a:chOff x="-1429" y="598714"/>
            <a:chExt cx="3062129" cy="5660570"/>
          </a:xfrm>
          <a:solidFill>
            <a:schemeClr val="bg1"/>
          </a:solidFill>
        </p:grpSpPr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3983E604-34F9-44DE-864E-0FD14832DA22}"/>
                </a:ext>
              </a:extLst>
            </p:cNvPr>
            <p:cNvSpPr/>
            <p:nvPr/>
          </p:nvSpPr>
          <p:spPr>
            <a:xfrm>
              <a:off x="-1428" y="598714"/>
              <a:ext cx="3062128" cy="3169214"/>
            </a:xfrm>
            <a:custGeom>
              <a:avLst/>
              <a:gdLst>
                <a:gd name="connsiteX0" fmla="*/ 0 w 3062128"/>
                <a:gd name="connsiteY0" fmla="*/ 0 h 3169214"/>
                <a:gd name="connsiteX1" fmla="*/ 2818899 w 3062128"/>
                <a:gd name="connsiteY1" fmla="*/ 2540906 h 3169214"/>
                <a:gd name="connsiteX2" fmla="*/ 2821161 w 3062128"/>
                <a:gd name="connsiteY2" fmla="*/ 2585651 h 3169214"/>
                <a:gd name="connsiteX3" fmla="*/ 2821162 w 3062128"/>
                <a:gd name="connsiteY3" fmla="*/ 2585651 h 3169214"/>
                <a:gd name="connsiteX4" fmla="*/ 2826996 w 3062128"/>
                <a:gd name="connsiteY4" fmla="*/ 2586239 h 3169214"/>
                <a:gd name="connsiteX5" fmla="*/ 3062128 w 3062128"/>
                <a:gd name="connsiteY5" fmla="*/ 2874735 h 3169214"/>
                <a:gd name="connsiteX6" fmla="*/ 2826996 w 3062128"/>
                <a:gd name="connsiteY6" fmla="*/ 3163231 h 3169214"/>
                <a:gd name="connsiteX7" fmla="*/ 2812013 w 3062128"/>
                <a:gd name="connsiteY7" fmla="*/ 3164741 h 3169214"/>
                <a:gd name="connsiteX8" fmla="*/ 2767649 w 3062128"/>
                <a:gd name="connsiteY8" fmla="*/ 3169214 h 3169214"/>
                <a:gd name="connsiteX9" fmla="*/ 2708301 w 3062128"/>
                <a:gd name="connsiteY9" fmla="*/ 3163231 h 3169214"/>
                <a:gd name="connsiteX10" fmla="*/ 2680188 w 3062128"/>
                <a:gd name="connsiteY10" fmla="*/ 3154504 h 3169214"/>
                <a:gd name="connsiteX11" fmla="*/ 2653024 w 3062128"/>
                <a:gd name="connsiteY11" fmla="*/ 3146072 h 3169214"/>
                <a:gd name="connsiteX12" fmla="*/ 2473169 w 3062128"/>
                <a:gd name="connsiteY12" fmla="*/ 2874735 h 3169214"/>
                <a:gd name="connsiteX13" fmla="*/ 2653024 w 3062128"/>
                <a:gd name="connsiteY13" fmla="*/ 2603398 h 3169214"/>
                <a:gd name="connsiteX14" fmla="*/ 2690422 w 3062128"/>
                <a:gd name="connsiteY14" fmla="*/ 2591789 h 3169214"/>
                <a:gd name="connsiteX15" fmla="*/ 2708301 w 3062128"/>
                <a:gd name="connsiteY15" fmla="*/ 2586239 h 3169214"/>
                <a:gd name="connsiteX16" fmla="*/ 2767648 w 3062128"/>
                <a:gd name="connsiteY16" fmla="*/ 2580256 h 3169214"/>
                <a:gd name="connsiteX17" fmla="*/ 2767648 w 3062128"/>
                <a:gd name="connsiteY17" fmla="*/ 2580256 h 3169214"/>
                <a:gd name="connsiteX18" fmla="*/ 2708300 w 3062128"/>
                <a:gd name="connsiteY18" fmla="*/ 2586239 h 3169214"/>
                <a:gd name="connsiteX19" fmla="*/ 2690421 w 3062128"/>
                <a:gd name="connsiteY19" fmla="*/ 2591789 h 3169214"/>
                <a:gd name="connsiteX20" fmla="*/ 2689427 w 3062128"/>
                <a:gd name="connsiteY20" fmla="*/ 2570771 h 3169214"/>
                <a:gd name="connsiteX21" fmla="*/ 276233 w 3062128"/>
                <a:gd name="connsiteY21" fmla="*/ 139151 h 3169214"/>
                <a:gd name="connsiteX22" fmla="*/ 0 w 3062128"/>
                <a:gd name="connsiteY22" fmla="*/ 125185 h 3169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62128" h="3169214">
                  <a:moveTo>
                    <a:pt x="0" y="0"/>
                  </a:moveTo>
                  <a:cubicBezTo>
                    <a:pt x="1467108" y="0"/>
                    <a:pt x="2673794" y="1113717"/>
                    <a:pt x="2818899" y="2540906"/>
                  </a:cubicBezTo>
                  <a:lnTo>
                    <a:pt x="2821161" y="2585651"/>
                  </a:lnTo>
                  <a:lnTo>
                    <a:pt x="2821162" y="2585651"/>
                  </a:lnTo>
                  <a:lnTo>
                    <a:pt x="2826996" y="2586239"/>
                  </a:lnTo>
                  <a:cubicBezTo>
                    <a:pt x="2961186" y="2613698"/>
                    <a:pt x="3062128" y="2732428"/>
                    <a:pt x="3062128" y="2874735"/>
                  </a:cubicBezTo>
                  <a:cubicBezTo>
                    <a:pt x="3062128" y="3017041"/>
                    <a:pt x="2961186" y="3135772"/>
                    <a:pt x="2826996" y="3163231"/>
                  </a:cubicBezTo>
                  <a:lnTo>
                    <a:pt x="2812013" y="3164741"/>
                  </a:lnTo>
                  <a:lnTo>
                    <a:pt x="2767649" y="3169214"/>
                  </a:lnTo>
                  <a:cubicBezTo>
                    <a:pt x="2747320" y="3169214"/>
                    <a:pt x="2727471" y="3167154"/>
                    <a:pt x="2708301" y="3163231"/>
                  </a:cubicBezTo>
                  <a:lnTo>
                    <a:pt x="2680188" y="3154504"/>
                  </a:lnTo>
                  <a:lnTo>
                    <a:pt x="2653024" y="3146072"/>
                  </a:lnTo>
                  <a:cubicBezTo>
                    <a:pt x="2547331" y="3101368"/>
                    <a:pt x="2473169" y="2996712"/>
                    <a:pt x="2473169" y="2874735"/>
                  </a:cubicBezTo>
                  <a:cubicBezTo>
                    <a:pt x="2473169" y="2752758"/>
                    <a:pt x="2547331" y="2648102"/>
                    <a:pt x="2653024" y="2603398"/>
                  </a:cubicBezTo>
                  <a:lnTo>
                    <a:pt x="2690422" y="2591789"/>
                  </a:lnTo>
                  <a:lnTo>
                    <a:pt x="2708301" y="2586239"/>
                  </a:lnTo>
                  <a:lnTo>
                    <a:pt x="2767648" y="2580256"/>
                  </a:lnTo>
                  <a:lnTo>
                    <a:pt x="2767648" y="2580256"/>
                  </a:lnTo>
                  <a:cubicBezTo>
                    <a:pt x="2747319" y="2580256"/>
                    <a:pt x="2727470" y="2582316"/>
                    <a:pt x="2708300" y="2586239"/>
                  </a:cubicBezTo>
                  <a:lnTo>
                    <a:pt x="2690421" y="2591789"/>
                  </a:lnTo>
                  <a:lnTo>
                    <a:pt x="2689427" y="2570771"/>
                  </a:lnTo>
                  <a:cubicBezTo>
                    <a:pt x="2567641" y="1289633"/>
                    <a:pt x="1553434" y="269021"/>
                    <a:pt x="276233" y="139151"/>
                  </a:cubicBezTo>
                  <a:lnTo>
                    <a:pt x="0" y="125185"/>
                  </a:ln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rgbClr val="000000"/>
                </a:solidFill>
              </a:endParaRPr>
            </a:p>
          </p:txBody>
        </p:sp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ACCB59E3-7D6C-4895-ACCD-8803337ED437}"/>
                </a:ext>
              </a:extLst>
            </p:cNvPr>
            <p:cNvSpPr/>
            <p:nvPr/>
          </p:nvSpPr>
          <p:spPr>
            <a:xfrm>
              <a:off x="-1429" y="4874266"/>
              <a:ext cx="2437448" cy="1385018"/>
            </a:xfrm>
            <a:custGeom>
              <a:avLst/>
              <a:gdLst>
                <a:gd name="connsiteX0" fmla="*/ 1990931 w 2437448"/>
                <a:gd name="connsiteY0" fmla="*/ 382562 h 1385018"/>
                <a:gd name="connsiteX1" fmla="*/ 2019843 w 2437448"/>
                <a:gd name="connsiteY1" fmla="*/ 417603 h 1385018"/>
                <a:gd name="connsiteX2" fmla="*/ 2056047 w 2437448"/>
                <a:gd name="connsiteY2" fmla="*/ 447474 h 1385018"/>
                <a:gd name="connsiteX3" fmla="*/ 2087074 w 2437448"/>
                <a:gd name="connsiteY3" fmla="*/ 464315 h 1385018"/>
                <a:gd name="connsiteX4" fmla="*/ 2003607 w 2437448"/>
                <a:gd name="connsiteY4" fmla="*/ 556047 h 1385018"/>
                <a:gd name="connsiteX5" fmla="*/ 0 w 2437448"/>
                <a:gd name="connsiteY5" fmla="*/ 1385018 h 1385018"/>
                <a:gd name="connsiteX6" fmla="*/ 0 w 2437448"/>
                <a:gd name="connsiteY6" fmla="*/ 1259832 h 1385018"/>
                <a:gd name="connsiteX7" fmla="*/ 276233 w 2437448"/>
                <a:gd name="connsiteY7" fmla="*/ 1245866 h 1385018"/>
                <a:gd name="connsiteX8" fmla="*/ 1828523 w 2437448"/>
                <a:gd name="connsiteY8" fmla="*/ 546145 h 1385018"/>
                <a:gd name="connsiteX9" fmla="*/ 2379419 w 2437448"/>
                <a:gd name="connsiteY9" fmla="*/ 88158 h 1385018"/>
                <a:gd name="connsiteX10" fmla="*/ 2395670 w 2437448"/>
                <a:gd name="connsiteY10" fmla="*/ 107854 h 1385018"/>
                <a:gd name="connsiteX11" fmla="*/ 2437448 w 2437448"/>
                <a:gd name="connsiteY11" fmla="*/ 244627 h 1385018"/>
                <a:gd name="connsiteX12" fmla="*/ 2192821 w 2437448"/>
                <a:gd name="connsiteY12" fmla="*/ 489253 h 1385018"/>
                <a:gd name="connsiteX13" fmla="*/ 2097601 w 2437448"/>
                <a:gd name="connsiteY13" fmla="*/ 470029 h 1385018"/>
                <a:gd name="connsiteX14" fmla="*/ 2087075 w 2437448"/>
                <a:gd name="connsiteY14" fmla="*/ 464316 h 1385018"/>
                <a:gd name="connsiteX15" fmla="*/ 2186489 w 2437448"/>
                <a:gd name="connsiteY15" fmla="*/ 355058 h 1385018"/>
                <a:gd name="connsiteX16" fmla="*/ 2349607 w 2437448"/>
                <a:gd name="connsiteY16" fmla="*/ 137173 h 1385018"/>
                <a:gd name="connsiteX17" fmla="*/ 2273238 w 2437448"/>
                <a:gd name="connsiteY17" fmla="*/ 14629 h 1385018"/>
                <a:gd name="connsiteX18" fmla="*/ 2288041 w 2437448"/>
                <a:gd name="connsiteY18" fmla="*/ 19224 h 1385018"/>
                <a:gd name="connsiteX19" fmla="*/ 2365799 w 2437448"/>
                <a:gd name="connsiteY19" fmla="*/ 71649 h 1385018"/>
                <a:gd name="connsiteX20" fmla="*/ 2379419 w 2437448"/>
                <a:gd name="connsiteY20" fmla="*/ 88157 h 1385018"/>
                <a:gd name="connsiteX21" fmla="*/ 2349607 w 2437448"/>
                <a:gd name="connsiteY21" fmla="*/ 137172 h 1385018"/>
                <a:gd name="connsiteX22" fmla="*/ 2186489 w 2437448"/>
                <a:gd name="connsiteY22" fmla="*/ 355057 h 1385018"/>
                <a:gd name="connsiteX23" fmla="*/ 2087075 w 2437448"/>
                <a:gd name="connsiteY23" fmla="*/ 464315 h 1385018"/>
                <a:gd name="connsiteX24" fmla="*/ 2056048 w 2437448"/>
                <a:gd name="connsiteY24" fmla="*/ 447474 h 1385018"/>
                <a:gd name="connsiteX25" fmla="*/ 2019844 w 2437448"/>
                <a:gd name="connsiteY25" fmla="*/ 417603 h 1385018"/>
                <a:gd name="connsiteX26" fmla="*/ 1990932 w 2437448"/>
                <a:gd name="connsiteY26" fmla="*/ 382562 h 1385018"/>
                <a:gd name="connsiteX27" fmla="*/ 1999848 w 2437448"/>
                <a:gd name="connsiteY27" fmla="*/ 373581 h 1385018"/>
                <a:gd name="connsiteX28" fmla="*/ 2155206 w 2437448"/>
                <a:gd name="connsiteY28" fmla="*/ 186226 h 1385018"/>
                <a:gd name="connsiteX29" fmla="*/ 2192820 w 2437448"/>
                <a:gd name="connsiteY29" fmla="*/ 0 h 1385018"/>
                <a:gd name="connsiteX30" fmla="*/ 2242121 w 2437448"/>
                <a:gd name="connsiteY30" fmla="*/ 4970 h 1385018"/>
                <a:gd name="connsiteX31" fmla="*/ 2273237 w 2437448"/>
                <a:gd name="connsiteY31" fmla="*/ 14629 h 1385018"/>
                <a:gd name="connsiteX32" fmla="*/ 2155205 w 2437448"/>
                <a:gd name="connsiteY32" fmla="*/ 186226 h 1385018"/>
                <a:gd name="connsiteX33" fmla="*/ 1999847 w 2437448"/>
                <a:gd name="connsiteY33" fmla="*/ 373581 h 1385018"/>
                <a:gd name="connsiteX34" fmla="*/ 1990931 w 2437448"/>
                <a:gd name="connsiteY34" fmla="*/ 382562 h 1385018"/>
                <a:gd name="connsiteX35" fmla="*/ 1989971 w 2437448"/>
                <a:gd name="connsiteY35" fmla="*/ 381399 h 1385018"/>
                <a:gd name="connsiteX36" fmla="*/ 1948193 w 2437448"/>
                <a:gd name="connsiteY36" fmla="*/ 244626 h 1385018"/>
                <a:gd name="connsiteX37" fmla="*/ 2192820 w 2437448"/>
                <a:gd name="connsiteY37" fmla="*/ 0 h 138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37448" h="1385018">
                  <a:moveTo>
                    <a:pt x="1990931" y="382562"/>
                  </a:moveTo>
                  <a:lnTo>
                    <a:pt x="2019843" y="417603"/>
                  </a:lnTo>
                  <a:cubicBezTo>
                    <a:pt x="2030910" y="428670"/>
                    <a:pt x="2043032" y="438682"/>
                    <a:pt x="2056047" y="447474"/>
                  </a:cubicBezTo>
                  <a:lnTo>
                    <a:pt x="2087074" y="464315"/>
                  </a:lnTo>
                  <a:lnTo>
                    <a:pt x="2003607" y="556047"/>
                  </a:lnTo>
                  <a:cubicBezTo>
                    <a:pt x="1490839" y="1068228"/>
                    <a:pt x="782457" y="1385018"/>
                    <a:pt x="0" y="1385018"/>
                  </a:cubicBezTo>
                  <a:lnTo>
                    <a:pt x="0" y="1259832"/>
                  </a:lnTo>
                  <a:lnTo>
                    <a:pt x="276233" y="1245866"/>
                  </a:lnTo>
                  <a:cubicBezTo>
                    <a:pt x="872260" y="1185260"/>
                    <a:pt x="1411013" y="930671"/>
                    <a:pt x="1828523" y="546145"/>
                  </a:cubicBezTo>
                  <a:close/>
                  <a:moveTo>
                    <a:pt x="2379419" y="88158"/>
                  </a:moveTo>
                  <a:lnTo>
                    <a:pt x="2395670" y="107854"/>
                  </a:lnTo>
                  <a:cubicBezTo>
                    <a:pt x="2422046" y="146897"/>
                    <a:pt x="2437448" y="193964"/>
                    <a:pt x="2437448" y="244627"/>
                  </a:cubicBezTo>
                  <a:cubicBezTo>
                    <a:pt x="2437448" y="379730"/>
                    <a:pt x="2327925" y="489253"/>
                    <a:pt x="2192821" y="489253"/>
                  </a:cubicBezTo>
                  <a:cubicBezTo>
                    <a:pt x="2159045" y="489253"/>
                    <a:pt x="2126868" y="482408"/>
                    <a:pt x="2097601" y="470029"/>
                  </a:cubicBezTo>
                  <a:lnTo>
                    <a:pt x="2087075" y="464316"/>
                  </a:lnTo>
                  <a:lnTo>
                    <a:pt x="2186489" y="355058"/>
                  </a:lnTo>
                  <a:cubicBezTo>
                    <a:pt x="2244235" y="285167"/>
                    <a:pt x="2298687" y="212459"/>
                    <a:pt x="2349607" y="137173"/>
                  </a:cubicBezTo>
                  <a:close/>
                  <a:moveTo>
                    <a:pt x="2273238" y="14629"/>
                  </a:moveTo>
                  <a:lnTo>
                    <a:pt x="2288041" y="19224"/>
                  </a:lnTo>
                  <a:cubicBezTo>
                    <a:pt x="2317308" y="31603"/>
                    <a:pt x="2343664" y="49515"/>
                    <a:pt x="2365799" y="71649"/>
                  </a:cubicBezTo>
                  <a:lnTo>
                    <a:pt x="2379419" y="88157"/>
                  </a:lnTo>
                  <a:lnTo>
                    <a:pt x="2349607" y="137172"/>
                  </a:lnTo>
                  <a:cubicBezTo>
                    <a:pt x="2298687" y="212458"/>
                    <a:pt x="2244235" y="285166"/>
                    <a:pt x="2186489" y="355057"/>
                  </a:cubicBezTo>
                  <a:lnTo>
                    <a:pt x="2087075" y="464315"/>
                  </a:lnTo>
                  <a:lnTo>
                    <a:pt x="2056048" y="447474"/>
                  </a:lnTo>
                  <a:cubicBezTo>
                    <a:pt x="2043033" y="438682"/>
                    <a:pt x="2030911" y="428670"/>
                    <a:pt x="2019844" y="417603"/>
                  </a:cubicBezTo>
                  <a:lnTo>
                    <a:pt x="1990932" y="382562"/>
                  </a:lnTo>
                  <a:lnTo>
                    <a:pt x="1999848" y="373581"/>
                  </a:lnTo>
                  <a:cubicBezTo>
                    <a:pt x="2054357" y="313532"/>
                    <a:pt x="2106205" y="251018"/>
                    <a:pt x="2155206" y="186226"/>
                  </a:cubicBezTo>
                  <a:close/>
                  <a:moveTo>
                    <a:pt x="2192820" y="0"/>
                  </a:moveTo>
                  <a:cubicBezTo>
                    <a:pt x="2209708" y="0"/>
                    <a:pt x="2226196" y="1712"/>
                    <a:pt x="2242121" y="4970"/>
                  </a:cubicBezTo>
                  <a:lnTo>
                    <a:pt x="2273237" y="14629"/>
                  </a:lnTo>
                  <a:lnTo>
                    <a:pt x="2155205" y="186226"/>
                  </a:lnTo>
                  <a:cubicBezTo>
                    <a:pt x="2106204" y="251018"/>
                    <a:pt x="2054356" y="313532"/>
                    <a:pt x="1999847" y="373581"/>
                  </a:cubicBezTo>
                  <a:lnTo>
                    <a:pt x="1990931" y="382562"/>
                  </a:lnTo>
                  <a:lnTo>
                    <a:pt x="1989971" y="381399"/>
                  </a:lnTo>
                  <a:cubicBezTo>
                    <a:pt x="1963595" y="342356"/>
                    <a:pt x="1948193" y="295290"/>
                    <a:pt x="1948193" y="244626"/>
                  </a:cubicBezTo>
                  <a:cubicBezTo>
                    <a:pt x="1948193" y="109523"/>
                    <a:pt x="2057716" y="0"/>
                    <a:pt x="2192820" y="0"/>
                  </a:cubicBezTo>
                  <a:close/>
                </a:path>
              </a:pathLst>
            </a:cu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166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s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Marcador de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430780"/>
            <a:ext cx="10439400" cy="2926080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01140"/>
            <a:ext cx="10439400" cy="825046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8439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93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726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+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F6886B0-7924-4E3B-8424-594EC0061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U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2743743C-715B-4EF2-B69C-C64CC6E03C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1140"/>
            <a:ext cx="4107180" cy="5356860"/>
          </a:xfrm>
          <a:custGeom>
            <a:avLst/>
            <a:gdLst>
              <a:gd name="connsiteX0" fmla="*/ 0 w 4065188"/>
              <a:gd name="connsiteY0" fmla="*/ 0 h 5302702"/>
              <a:gd name="connsiteX1" fmla="*/ 3435902 w 4065188"/>
              <a:gd name="connsiteY1" fmla="*/ 0 h 5302702"/>
              <a:gd name="connsiteX2" fmla="*/ 4065188 w 4065188"/>
              <a:gd name="connsiteY2" fmla="*/ 629286 h 5302702"/>
              <a:gd name="connsiteX3" fmla="*/ 4065188 w 4065188"/>
              <a:gd name="connsiteY3" fmla="*/ 5302702 h 5302702"/>
              <a:gd name="connsiteX4" fmla="*/ 0 w 4065188"/>
              <a:gd name="connsiteY4" fmla="*/ 5302702 h 530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5188" h="5302702">
                <a:moveTo>
                  <a:pt x="0" y="0"/>
                </a:moveTo>
                <a:lnTo>
                  <a:pt x="3435902" y="0"/>
                </a:lnTo>
                <a:cubicBezTo>
                  <a:pt x="3783447" y="0"/>
                  <a:pt x="4065188" y="281741"/>
                  <a:pt x="4065188" y="629286"/>
                </a:cubicBezTo>
                <a:lnTo>
                  <a:pt x="4065188" y="5302702"/>
                </a:lnTo>
                <a:lnTo>
                  <a:pt x="0" y="53027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s-MX" dirty="0"/>
              <a:t>Tu imagen aquí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78E51FD-3475-44A2-9709-DDADBFA044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5900" y="2430780"/>
            <a:ext cx="5924550" cy="3097184"/>
          </a:xfrm>
          <a:prstGeom prst="rect">
            <a:avLst/>
          </a:prstGeom>
        </p:spPr>
        <p:txBody>
          <a:bodyPr/>
          <a:lstStyle>
            <a:lvl1pPr>
              <a:defRPr lang="es-ES" sz="2000" dirty="0">
                <a:solidFill>
                  <a:schemeClr val="tx2"/>
                </a:solidFill>
              </a:defRPr>
            </a:lvl1pPr>
            <a:lvl2pPr>
              <a:defRPr lang="es-ES" sz="1800" dirty="0">
                <a:solidFill>
                  <a:schemeClr val="tx2"/>
                </a:solidFill>
              </a:defRPr>
            </a:lvl2pPr>
            <a:lvl3pPr>
              <a:defRPr lang="es-ES" sz="1600" dirty="0">
                <a:solidFill>
                  <a:schemeClr val="tx2"/>
                </a:solidFill>
              </a:defRPr>
            </a:lvl3pPr>
            <a:lvl4pPr>
              <a:defRPr lang="es-ES" sz="1400" dirty="0">
                <a:solidFill>
                  <a:schemeClr val="tx2"/>
                </a:solidFill>
              </a:defRPr>
            </a:lvl4pPr>
            <a:lvl5pPr>
              <a:defRPr lang="es-MX" sz="1400" dirty="0">
                <a:solidFill>
                  <a:schemeClr val="tx2"/>
                </a:solidFill>
              </a:defRPr>
            </a:lvl5pPr>
          </a:lstStyle>
          <a:p>
            <a:pPr lvl="0">
              <a:buClr>
                <a:schemeClr val="tx1"/>
              </a:buClr>
            </a:pPr>
            <a:r>
              <a:rPr lang="es-ES" dirty="0"/>
              <a:t>Haga clic para modificar los estilos de texto del patrón</a:t>
            </a:r>
          </a:p>
          <a:p>
            <a:pPr lvl="1">
              <a:buClr>
                <a:schemeClr val="tx1"/>
              </a:buClr>
            </a:pPr>
            <a:r>
              <a:rPr lang="es-ES" dirty="0"/>
              <a:t>Segundo nivel</a:t>
            </a:r>
          </a:p>
          <a:p>
            <a:pPr lvl="2">
              <a:buClr>
                <a:schemeClr val="tx1"/>
              </a:buClr>
            </a:pPr>
            <a:r>
              <a:rPr lang="es-ES" dirty="0"/>
              <a:t>Tercer nivel</a:t>
            </a:r>
          </a:p>
          <a:p>
            <a:pPr lvl="3">
              <a:buClr>
                <a:schemeClr val="tx1"/>
              </a:buClr>
            </a:pPr>
            <a:r>
              <a:rPr lang="es-ES" dirty="0"/>
              <a:t>Cuarto nivel</a:t>
            </a:r>
          </a:p>
          <a:p>
            <a:pPr lvl="4">
              <a:buClr>
                <a:schemeClr val="tx1"/>
              </a:buClr>
            </a:pPr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22" name="Marcador de texto 17">
            <a:extLst>
              <a:ext uri="{FF2B5EF4-FFF2-40B4-BE49-F238E27FC236}">
                <a16:creationId xmlns:a16="http://schemas.microsoft.com/office/drawing/2014/main" id="{773FC42D-59BE-4E51-8692-23F0F83364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95900" y="1501140"/>
            <a:ext cx="5924550" cy="825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E000E0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7323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ci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091989EF-1008-4521-B0FF-38262FC8DA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02917"/>
            <a:ext cx="12192000" cy="4397375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s-MX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s-MX" dirty="0"/>
              <a:t>Tu imagen aquí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CA3B4175-56FD-4C31-9ED6-52DCB88C16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4875" y="6095470"/>
            <a:ext cx="6440711" cy="55967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Pie de foto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E3BDCB6-3D79-4B27-97DC-646AFA3B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U" dirty="0"/>
          </a:p>
        </p:txBody>
      </p:sp>
    </p:spTree>
    <p:extLst>
      <p:ext uri="{BB962C8B-B14F-4D97-AF65-F5344CB8AC3E}">
        <p14:creationId xmlns:p14="http://schemas.microsoft.com/office/powerpoint/2010/main" val="377675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7D2B723B-05FA-4635-A763-E9F0542AB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U" dirty="0"/>
          </a:p>
        </p:txBody>
      </p:sp>
      <p:sp>
        <p:nvSpPr>
          <p:cNvPr id="4" name="Rectángulo: una sola esquina redondeada 3">
            <a:extLst>
              <a:ext uri="{FF2B5EF4-FFF2-40B4-BE49-F238E27FC236}">
                <a16:creationId xmlns:a16="http://schemas.microsoft.com/office/drawing/2014/main" id="{7446AA67-2EC9-4B69-AAC2-BEC20B8910E3}"/>
              </a:ext>
            </a:extLst>
          </p:cNvPr>
          <p:cNvSpPr/>
          <p:nvPr userDrawn="1"/>
        </p:nvSpPr>
        <p:spPr>
          <a:xfrm flipH="1">
            <a:off x="0" y="5314950"/>
            <a:ext cx="12190815" cy="1543050"/>
          </a:xfrm>
          <a:prstGeom prst="round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59A2E752-6337-4B24-A062-702151EF8B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563688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texto 12">
            <a:extLst>
              <a:ext uri="{FF2B5EF4-FFF2-40B4-BE49-F238E27FC236}">
                <a16:creationId xmlns:a16="http://schemas.microsoft.com/office/drawing/2014/main" id="{CDC0AC9E-7910-4679-93D1-62543642EA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8492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7" name="Marcador de texto 12">
            <a:extLst>
              <a:ext uri="{FF2B5EF4-FFF2-40B4-BE49-F238E27FC236}">
                <a16:creationId xmlns:a16="http://schemas.microsoft.com/office/drawing/2014/main" id="{B0E2880F-B319-458B-B878-984C635C9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8784" y="1563370"/>
            <a:ext cx="3232150" cy="2798762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1"/>
              </a:buClr>
              <a:defRPr sz="1800">
                <a:solidFill>
                  <a:schemeClr val="tx2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2"/>
                </a:solidFill>
              </a:defRPr>
            </a:lvl3pPr>
            <a:lvl4pPr>
              <a:buClr>
                <a:schemeClr val="tx1"/>
              </a:buClr>
              <a:defRPr sz="1400">
                <a:solidFill>
                  <a:schemeClr val="tx2"/>
                </a:solidFill>
              </a:defRPr>
            </a:lvl4pPr>
            <a:lvl5pPr>
              <a:buClr>
                <a:schemeClr val="tx1"/>
              </a:buCl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CA648FCE-FFEF-4D5E-B61F-8A45112797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554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1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D707880E-8B3E-43E5-A2A6-F02DF2B424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48492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2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66533526-F628-4029-BF6F-238665DF1C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24430" y="6015038"/>
            <a:ext cx="3232150" cy="7143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 dirty="0"/>
              <a:t>Descripción 3</a:t>
            </a:r>
          </a:p>
        </p:txBody>
      </p:sp>
    </p:spTree>
    <p:extLst>
      <p:ext uri="{BB962C8B-B14F-4D97-AF65-F5344CB8AC3E}">
        <p14:creationId xmlns:p14="http://schemas.microsoft.com/office/powerpoint/2010/main" val="231649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EE85571-F86B-48DD-A9ED-57844B12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U" dirty="0"/>
          </a:p>
        </p:txBody>
      </p:sp>
    </p:spTree>
    <p:extLst>
      <p:ext uri="{BB962C8B-B14F-4D97-AF65-F5344CB8AC3E}">
        <p14:creationId xmlns:p14="http://schemas.microsoft.com/office/powerpoint/2010/main" val="1539633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04B58CE-77FB-42F8-B6F3-5A6F90D3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AB6C0E-6799-4CFB-9667-9D3E56915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>
            <a:extLst>
              <a:ext uri="{FF2B5EF4-FFF2-40B4-BE49-F238E27FC236}">
                <a16:creationId xmlns:a16="http://schemas.microsoft.com/office/drawing/2014/main" id="{B9FB9963-C42A-43F4-AADA-518ED09B3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481" y="855629"/>
            <a:ext cx="1599729" cy="115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19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1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04B58CE-77FB-42F8-B6F3-5A6F90D3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4386295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AB6C0E-6799-4CFB-9667-9D3E56915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000" y="5488020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6" name="Gráfico 498">
            <a:extLst>
              <a:ext uri="{FF2B5EF4-FFF2-40B4-BE49-F238E27FC236}">
                <a16:creationId xmlns:a16="http://schemas.microsoft.com/office/drawing/2014/main" id="{B9FB9963-C42A-43F4-AADA-518ED09B30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481" y="855629"/>
            <a:ext cx="1599729" cy="115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03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504">
            <a:extLst>
              <a:ext uri="{FF2B5EF4-FFF2-40B4-BE49-F238E27FC236}">
                <a16:creationId xmlns:a16="http://schemas.microsoft.com/office/drawing/2014/main" id="{A812DEB7-7B3E-40B8-92DF-BBBD1CF34E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5481" y="855630"/>
            <a:ext cx="1586527" cy="1144620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04B58CE-77FB-42F8-B6F3-5A6F90D3E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4366840"/>
            <a:ext cx="7181850" cy="9874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68954612-C3BF-4B57-AC96-2CAD186F75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1000" y="546856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01991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9BD9CC64-0225-46AE-A4F0-983188BDFCBB}"/>
              </a:ext>
            </a:extLst>
          </p:cNvPr>
          <p:cNvSpPr txBox="1">
            <a:spLocks/>
          </p:cNvSpPr>
          <p:nvPr/>
        </p:nvSpPr>
        <p:spPr>
          <a:xfrm>
            <a:off x="8534400" y="58565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s-CU"/>
            </a:defPPr>
            <a:lvl1pPr marL="0" algn="l" defTabSz="914400" rtl="0" eaLnBrk="1" latinLnBrk="0" hangingPunct="1">
              <a:defRPr sz="1400" b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59F69EC-56DA-4F86-A48E-0043D181979E}" type="slidenum">
              <a:rPr lang="es-CU" smtClean="0">
                <a:solidFill>
                  <a:schemeClr val="tx1"/>
                </a:solidFill>
              </a:rPr>
              <a:pPr algn="r"/>
              <a:t>‹#›</a:t>
            </a:fld>
            <a:endParaRPr lang="es-C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26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6" r:id="rId3"/>
    <p:sldLayoutId id="2147483667" r:id="rId4"/>
    <p:sldLayoutId id="2147483668" r:id="rId5"/>
    <p:sldLayoutId id="2147483677" r:id="rId6"/>
    <p:sldLayoutId id="214748367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83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9" r:id="rId7"/>
    <p:sldLayoutId id="214748368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gi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7D7BBF8A-1CDB-48EE-8DBB-FEEE8926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033495"/>
            <a:ext cx="7438373" cy="1511997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ES" kern="1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Sistema de Gestión y Control de </a:t>
            </a:r>
            <a:r>
              <a:rPr lang="es-ES" kern="100" dirty="0">
                <a:ea typeface="Times New Roman" panose="02020603050405020304" pitchFamily="18" charset="0"/>
                <a:cs typeface="Arial" panose="020B0604020202020204" pitchFamily="34" charset="0"/>
              </a:rPr>
              <a:t>Ventas para la Tienda Ricardo &amp; Neyde</a:t>
            </a:r>
            <a:endParaRPr lang="en-US" kern="1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3D8A4768-FE5B-4B88-B1E2-2F731CE20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5600" y="3413584"/>
            <a:ext cx="7968049" cy="898925"/>
          </a:xfrm>
        </p:spPr>
        <p:txBody>
          <a:bodyPr anchor="ctr">
            <a:noAutofit/>
          </a:bodyPr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Trabajo de diploma para optar por el título de Ingeniero en Ciencias Informáticas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1856" y="5223161"/>
            <a:ext cx="54437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/>
              <a:t>Autor:</a:t>
            </a:r>
          </a:p>
          <a:p>
            <a:pPr algn="just"/>
            <a:endParaRPr lang="es-ES" dirty="0"/>
          </a:p>
          <a:p>
            <a:pPr algn="just"/>
            <a:r>
              <a:rPr lang="es-ES" sz="2000" dirty="0"/>
              <a:t>Ricardo Alejandro D´Escoubet Montes de Oca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00900" y="5223161"/>
            <a:ext cx="43923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/>
              <a:t>Tutores:</a:t>
            </a:r>
          </a:p>
          <a:p>
            <a:pPr algn="just"/>
            <a:endParaRPr lang="es-ES" dirty="0"/>
          </a:p>
          <a:p>
            <a:pPr algn="just"/>
            <a:r>
              <a:rPr lang="es-E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MSc. Aneyty Martín García</a:t>
            </a:r>
            <a:endParaRPr lang="es-ES" dirty="0"/>
          </a:p>
          <a:p>
            <a:pPr algn="just"/>
            <a:r>
              <a:rPr lang="es-ES" kern="1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MSc. Álvaro Alejandro Acosta Ruiz</a:t>
            </a:r>
          </a:p>
          <a:p>
            <a:pPr algn="just"/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C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ng. Adrián Santiago Nuevo Príncipe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kern="1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243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5F9B-D7BA-B3D0-4A8D-09699C8D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Moderno y Atractivo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7D143-8922-A0B6-77A9-A00BB150E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4" y="1154077"/>
            <a:ext cx="9800316" cy="4295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89D5C5-20FB-BE04-6ED6-3A2DA0705EBA}"/>
              </a:ext>
            </a:extLst>
          </p:cNvPr>
          <p:cNvSpPr txBox="1"/>
          <p:nvPr/>
        </p:nvSpPr>
        <p:spPr>
          <a:xfrm>
            <a:off x="1499936" y="5776467"/>
            <a:ext cx="8927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diseño moderno se caracteriza por el uso de imágenes de alta resolución, colores llamativos, y una interfaz limpia.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5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67FD7-D241-FE65-798C-1C752ECFA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Menú Superior Intuitivo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B207DA-A385-7C41-41EA-FF55E24C2AAD}"/>
              </a:ext>
            </a:extLst>
          </p:cNvPr>
          <p:cNvSpPr txBox="1"/>
          <p:nvPr/>
        </p:nvSpPr>
        <p:spPr>
          <a:xfrm>
            <a:off x="1104470" y="5700327"/>
            <a:ext cx="9983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menú superior en sitios como 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PymesBulevar 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está diseñado para ofrecer un acceso rápido a todas las categorías principales del sitio.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BE0A9-A7BB-2180-A910-73215444E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35" y="1281829"/>
            <a:ext cx="9563530" cy="43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4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4549D-6F18-176D-9238-BCDA2B3F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Carro de Compra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1AEB18-B6C9-0D9F-B1B9-7AD0A9DFB3A1}"/>
              </a:ext>
            </a:extLst>
          </p:cNvPr>
          <p:cNvSpPr txBox="1"/>
          <p:nvPr/>
        </p:nvSpPr>
        <p:spPr>
          <a:xfrm>
            <a:off x="1739212" y="6123542"/>
            <a:ext cx="9863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todos estos sitios, el carrito de compras está siempre visible en la barra superior.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CFE5D-C42C-8496-F336-7B3367A84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5" y="1309816"/>
            <a:ext cx="11341810" cy="447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08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B7A3722-A62F-4A9B-A9BB-D150446A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848600" cy="825046"/>
          </a:xfrm>
        </p:spPr>
        <p:txBody>
          <a:bodyPr/>
          <a:lstStyle/>
          <a:p>
            <a:r>
              <a:rPr lang="es-MX" sz="3200" dirty="0"/>
              <a:t>Ambiente de Desarrollo</a:t>
            </a:r>
            <a:endParaRPr lang="es-CU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F4BE7-8353-0E4D-7462-777DDC99E4E2}"/>
              </a:ext>
            </a:extLst>
          </p:cNvPr>
          <p:cNvSpPr txBox="1"/>
          <p:nvPr/>
        </p:nvSpPr>
        <p:spPr>
          <a:xfrm>
            <a:off x="7311224" y="5406836"/>
            <a:ext cx="1267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V 18.3.1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70E9D-DB65-4E4B-3F17-827BA0D44497}"/>
              </a:ext>
            </a:extLst>
          </p:cNvPr>
          <p:cNvSpPr txBox="1"/>
          <p:nvPr/>
        </p:nvSpPr>
        <p:spPr>
          <a:xfrm>
            <a:off x="4971084" y="5427943"/>
            <a:ext cx="1652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V 20.14.0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0D860-B1BD-0503-4BCE-3840A193ABDE}"/>
              </a:ext>
            </a:extLst>
          </p:cNvPr>
          <p:cNvSpPr txBox="1"/>
          <p:nvPr/>
        </p:nvSpPr>
        <p:spPr>
          <a:xfrm>
            <a:off x="2690929" y="5427943"/>
            <a:ext cx="1267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V 4.19.2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B0073-FBBC-D466-58C3-7F80DEA76A2C}"/>
              </a:ext>
            </a:extLst>
          </p:cNvPr>
          <p:cNvSpPr txBox="1"/>
          <p:nvPr/>
        </p:nvSpPr>
        <p:spPr>
          <a:xfrm>
            <a:off x="518933" y="5488998"/>
            <a:ext cx="1267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V 7.0.7</a:t>
            </a:r>
            <a:endParaRPr lang="en-US" sz="2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A91EF-D000-DBCF-F7AD-61219FA29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302" y="3804613"/>
            <a:ext cx="2718487" cy="1529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64D002-77AA-305F-F83A-E4083AC54101}"/>
              </a:ext>
            </a:extLst>
          </p:cNvPr>
          <p:cNvSpPr txBox="1"/>
          <p:nvPr/>
        </p:nvSpPr>
        <p:spPr>
          <a:xfrm>
            <a:off x="9836781" y="5401413"/>
            <a:ext cx="1652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V 5.3.3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6C41A-7B8C-CBF3-5119-C806712BDB6F}"/>
              </a:ext>
            </a:extLst>
          </p:cNvPr>
          <p:cNvSpPr txBox="1"/>
          <p:nvPr/>
        </p:nvSpPr>
        <p:spPr>
          <a:xfrm>
            <a:off x="9583111" y="4966278"/>
            <a:ext cx="165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7030A0"/>
                </a:solidFill>
              </a:rPr>
              <a:t>Bootstrap</a:t>
            </a:r>
            <a:endParaRPr lang="en-US" sz="2400" b="1" dirty="0">
              <a:solidFill>
                <a:srgbClr val="7030A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706A5B-DA8D-41E9-1499-C2B8A1DD98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084" y="3944428"/>
            <a:ext cx="1127459" cy="1271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19048-A0A5-F162-75C5-D451C244F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24" y="3862353"/>
            <a:ext cx="2246847" cy="14762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4F69D6-D5A0-C9A5-D7DB-8A3601446F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35" y="3862353"/>
            <a:ext cx="1476268" cy="14762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267514-7279-32B2-7F8A-63C76F7999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60" y="3836636"/>
            <a:ext cx="1267326" cy="17045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C7351E-9EEA-60E0-A34E-7BB8E77219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2641"/>
            <a:ext cx="1781424" cy="20005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BC5A0B-BC80-90CD-9988-1EC01F57D0A8}"/>
              </a:ext>
            </a:extLst>
          </p:cNvPr>
          <p:cNvSpPr txBox="1"/>
          <p:nvPr/>
        </p:nvSpPr>
        <p:spPr>
          <a:xfrm>
            <a:off x="4059065" y="2833652"/>
            <a:ext cx="257573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Paradigm</a:t>
            </a:r>
          </a:p>
          <a:p>
            <a:pPr lvl="0" algn="ctr"/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V 17.0</a:t>
            </a:r>
          </a:p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17" y="1446951"/>
            <a:ext cx="1378769" cy="12025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783" y="1398880"/>
            <a:ext cx="1904762" cy="190476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478783" y="3375639"/>
            <a:ext cx="171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V 2.0.0</a:t>
            </a:r>
          </a:p>
        </p:txBody>
      </p:sp>
      <p:sp>
        <p:nvSpPr>
          <p:cNvPr id="28" name="Left Brace 27"/>
          <p:cNvSpPr/>
          <p:nvPr/>
        </p:nvSpPr>
        <p:spPr>
          <a:xfrm>
            <a:off x="6854024" y="1749966"/>
            <a:ext cx="914400" cy="1202591"/>
          </a:xfrm>
          <a:prstGeom prst="leftBrace">
            <a:avLst>
              <a:gd name="adj1" fmla="val 44841"/>
              <a:gd name="adj2" fmla="val 4918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56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</p:spPr>
        <p:txBody>
          <a:bodyPr/>
          <a:lstStyle/>
          <a:p>
            <a:r>
              <a:rPr lang="es-ES" sz="3200" dirty="0"/>
              <a:t>Descripción de la solución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160E0-098D-E517-DC09-C5AA417F6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72" y="1173378"/>
            <a:ext cx="9700056" cy="568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41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</p:spPr>
        <p:txBody>
          <a:bodyPr/>
          <a:lstStyle/>
          <a:p>
            <a:r>
              <a:rPr lang="es-ES" sz="3200" dirty="0"/>
              <a:t>Interfaces del sistema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0A01A-6DDC-FB30-E096-A4D68A2BD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1" y="1285459"/>
            <a:ext cx="11228637" cy="557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15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79F8-7AFD-900B-7AE1-9FA8F702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Interfaces del sistema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3482D-7239-1DA1-A297-797CE73EA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1" y="1242555"/>
            <a:ext cx="9366422" cy="56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41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</p:spPr>
        <p:txBody>
          <a:bodyPr/>
          <a:lstStyle/>
          <a:p>
            <a:r>
              <a:rPr lang="es-ES" sz="3200" dirty="0"/>
              <a:t>Interfaces del sistema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9DC12-EE7F-8DC3-3AE2-A4386A740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70" y="1441312"/>
            <a:ext cx="11498835" cy="52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85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</p:spPr>
        <p:txBody>
          <a:bodyPr/>
          <a:lstStyle/>
          <a:p>
            <a:r>
              <a:rPr lang="es-ES" sz="3200" dirty="0"/>
              <a:t>Interfaces del sistema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DAF30-78CF-B0F7-D3CB-00C9ADA98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5" y="1443764"/>
            <a:ext cx="11038219" cy="52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F21DF-F2A0-CA58-62BE-47583F40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Interfaces del sistema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5417E3-071F-BB2C-6262-F4AF589F8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2" y="1369651"/>
            <a:ext cx="11853535" cy="548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7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B7A3722-A62F-4A9B-A9BB-D150446A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Introducción</a:t>
            </a:r>
            <a:endParaRPr lang="es-CU" sz="3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66734D-4F0F-731A-11E7-83F19784CED7}"/>
              </a:ext>
            </a:extLst>
          </p:cNvPr>
          <p:cNvSpPr/>
          <p:nvPr/>
        </p:nvSpPr>
        <p:spPr>
          <a:xfrm>
            <a:off x="441998" y="1284359"/>
            <a:ext cx="1811528" cy="1266567"/>
          </a:xfrm>
          <a:prstGeom prst="rect">
            <a:avLst/>
          </a:prstGeom>
          <a:blipFill>
            <a:blip r:embed="rId3">
              <a:duotone>
                <a:schemeClr val="dk1">
                  <a:hueOff val="0"/>
                  <a:satOff val="0"/>
                  <a:lumOff val="0"/>
                  <a:alphaOff val="0"/>
                  <a:shade val="20000"/>
                  <a:satMod val="200000"/>
                </a:schemeClr>
                <a:schemeClr val="dk1">
                  <a:hueOff val="0"/>
                  <a:satOff val="0"/>
                  <a:lumOff val="0"/>
                  <a:alphaOff val="0"/>
                  <a:tint val="12000"/>
                  <a:satMod val="19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000" b="-6000"/>
            </a:stretch>
          </a:blip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36CD3-3EBE-30CD-1B5E-3AAAAE3528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104" y="2724504"/>
            <a:ext cx="3194668" cy="213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3FBE37-D1A8-849F-D5E9-529F21F69F09}"/>
              </a:ext>
            </a:extLst>
          </p:cNvPr>
          <p:cNvSpPr txBox="1"/>
          <p:nvPr/>
        </p:nvSpPr>
        <p:spPr>
          <a:xfrm>
            <a:off x="3171274" y="5340736"/>
            <a:ext cx="518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/>
              <a:t>Tienda Ricardo &amp; Neyde</a:t>
            </a:r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FE263-B8B3-D0E9-B508-210B0AC521F8}"/>
              </a:ext>
            </a:extLst>
          </p:cNvPr>
          <p:cNvSpPr txBox="1"/>
          <p:nvPr/>
        </p:nvSpPr>
        <p:spPr>
          <a:xfrm>
            <a:off x="4350218" y="3514136"/>
            <a:ext cx="3031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/>
              <a:t>Comercio Electrónico se ha vuelto una parte indispensable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600F8-C470-0712-E7FD-CCB6E97220B9}"/>
              </a:ext>
            </a:extLst>
          </p:cNvPr>
          <p:cNvSpPr txBox="1"/>
          <p:nvPr/>
        </p:nvSpPr>
        <p:spPr>
          <a:xfrm>
            <a:off x="3871514" y="1517264"/>
            <a:ext cx="176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Comunicaci</a:t>
            </a:r>
            <a:r>
              <a:rPr lang="es-ES" sz="1800" dirty="0"/>
              <a:t>ó</a:t>
            </a:r>
            <a:r>
              <a:rPr lang="en-US" dirty="0"/>
              <a:t>n</a:t>
            </a:r>
          </a:p>
          <a:p>
            <a:r>
              <a:rPr lang="en-US" dirty="0"/>
              <a:t>Trabajo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70D5EC-7892-B74B-2F5E-F10E453DB61B}"/>
              </a:ext>
            </a:extLst>
          </p:cNvPr>
          <p:cNvCxnSpPr/>
          <p:nvPr/>
        </p:nvCxnSpPr>
        <p:spPr>
          <a:xfrm>
            <a:off x="2582562" y="1816443"/>
            <a:ext cx="1099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A50E80-9DDF-3A39-66B7-B65A72F7AECD}"/>
              </a:ext>
            </a:extLst>
          </p:cNvPr>
          <p:cNvSpPr txBox="1"/>
          <p:nvPr/>
        </p:nvSpPr>
        <p:spPr>
          <a:xfrm>
            <a:off x="7063946" y="1631777"/>
            <a:ext cx="254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Sistemas de Gesti</a:t>
            </a:r>
            <a:r>
              <a:rPr lang="es-E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ó</a:t>
            </a:r>
            <a:r>
              <a:rPr lang="en-US" dirty="0"/>
              <a:t>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138045-DAAC-C8D0-2078-9CE5301A34CA}"/>
              </a:ext>
            </a:extLst>
          </p:cNvPr>
          <p:cNvCxnSpPr>
            <a:cxnSpLocks/>
          </p:cNvCxnSpPr>
          <p:nvPr/>
        </p:nvCxnSpPr>
        <p:spPr>
          <a:xfrm>
            <a:off x="5660104" y="1816443"/>
            <a:ext cx="1210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close up of a virus&#10;&#10;Description automatically generated">
            <a:extLst>
              <a:ext uri="{FF2B5EF4-FFF2-40B4-BE49-F238E27FC236}">
                <a16:creationId xmlns:a16="http://schemas.microsoft.com/office/drawing/2014/main" id="{20AB2259-FF70-47DB-1C22-FB64811536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23" y="3429000"/>
            <a:ext cx="2987040" cy="1328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224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</p:spPr>
        <p:txBody>
          <a:bodyPr/>
          <a:lstStyle/>
          <a:p>
            <a:r>
              <a:rPr lang="es-ES" sz="3200" dirty="0"/>
              <a:t>Entorno de despliegue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2" y="2310959"/>
            <a:ext cx="2420697" cy="2420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79" y="2305293"/>
            <a:ext cx="2143125" cy="2143125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4" idx="3"/>
          </p:cNvCxnSpPr>
          <p:nvPr/>
        </p:nvCxnSpPr>
        <p:spPr>
          <a:xfrm>
            <a:off x="2899229" y="3521308"/>
            <a:ext cx="24855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270171" y="3521308"/>
            <a:ext cx="298994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6686" y="2873829"/>
            <a:ext cx="168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HTTPS:443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70915" y="2873829"/>
            <a:ext cx="168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TCP:3001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84933" y="4992251"/>
            <a:ext cx="2467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Servidor de Base de Datos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20343" y="4978602"/>
            <a:ext cx="185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Servidor Web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7050" y="4978602"/>
            <a:ext cx="1683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Dispositivo Cliente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0279F-982B-ADC5-4A83-F93EE8D20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337" y="2291812"/>
            <a:ext cx="1960623" cy="263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08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</p:spPr>
        <p:txBody>
          <a:bodyPr/>
          <a:lstStyle/>
          <a:p>
            <a:r>
              <a:rPr lang="es-ES" sz="3200" dirty="0"/>
              <a:t>Estrategia de pruebas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61963A-FABE-2E13-5E48-5F25883EC1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31" y="3581904"/>
            <a:ext cx="2863886" cy="2385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38A8D5-3630-74EA-F36C-27E9E5514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60" y="1190172"/>
            <a:ext cx="3020226" cy="2516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3973A-CFFF-9CC7-5964-3EE0EF76D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407" y="1384281"/>
            <a:ext cx="1635353" cy="1635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E0241-0F02-AB2F-D8EC-739776809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73" y="4488701"/>
            <a:ext cx="2863886" cy="1431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DB4533-3771-6D25-5F15-8DB2FE341A16}"/>
              </a:ext>
            </a:extLst>
          </p:cNvPr>
          <p:cNvSpPr txBox="1"/>
          <p:nvPr/>
        </p:nvSpPr>
        <p:spPr>
          <a:xfrm>
            <a:off x="374340" y="1092182"/>
            <a:ext cx="445891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>
                <a:solidFill>
                  <a:schemeClr val="tx2"/>
                </a:solidFill>
              </a:rPr>
              <a:t>Pruebas Funcionales:</a:t>
            </a:r>
            <a:endParaRPr lang="es-ES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</a:rPr>
              <a:t>Pruebas unitarias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</a:rPr>
              <a:t>Pruebas de aceptación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</a:rPr>
              <a:t>Camino básico</a:t>
            </a:r>
          </a:p>
          <a:p>
            <a:pPr>
              <a:lnSpc>
                <a:spcPct val="150000"/>
              </a:lnSpc>
            </a:pPr>
            <a:r>
              <a:rPr lang="es-ES" sz="2000" b="1" dirty="0">
                <a:solidFill>
                  <a:schemeClr val="tx2"/>
                </a:solidFill>
              </a:rPr>
              <a:t>Pruebas de Rendimiento:</a:t>
            </a:r>
            <a:endParaRPr lang="es-ES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</a:rPr>
              <a:t>Pruebas de carga con JMeter</a:t>
            </a:r>
          </a:p>
          <a:p>
            <a:pPr>
              <a:lnSpc>
                <a:spcPct val="150000"/>
              </a:lnSpc>
            </a:pPr>
            <a:r>
              <a:rPr lang="es-ES" sz="2000" b="1" dirty="0">
                <a:solidFill>
                  <a:schemeClr val="tx2"/>
                </a:solidFill>
              </a:rPr>
              <a:t>Pruebas de Calidad Web:</a:t>
            </a:r>
            <a:endParaRPr lang="es-ES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</a:rPr>
              <a:t>Prueba Lighthouse</a:t>
            </a:r>
          </a:p>
          <a:p>
            <a:pPr>
              <a:lnSpc>
                <a:spcPct val="150000"/>
              </a:lnSpc>
            </a:pPr>
            <a:r>
              <a:rPr lang="es-ES" sz="2000" b="1" dirty="0">
                <a:solidFill>
                  <a:schemeClr val="tx2"/>
                </a:solidFill>
              </a:rPr>
              <a:t>Pruebas de Usabilidad:</a:t>
            </a:r>
            <a:endParaRPr lang="es-ES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</a:rPr>
              <a:t>Lista de chequeo</a:t>
            </a:r>
          </a:p>
          <a:p>
            <a:pPr>
              <a:lnSpc>
                <a:spcPct val="150000"/>
              </a:lnSpc>
            </a:pPr>
            <a:r>
              <a:rPr lang="es-ES" sz="2000" b="1" dirty="0">
                <a:solidFill>
                  <a:schemeClr val="tx2"/>
                </a:solidFill>
              </a:rPr>
              <a:t>Pruebas de Seguridad:</a:t>
            </a:r>
            <a:endParaRPr lang="es-ES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2"/>
                </a:solidFill>
              </a:rPr>
              <a:t>Lista de chequeo de seguridad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6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830A-488F-9953-E518-5D1F9EF6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de Aceptación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A5059-2B04-3347-F399-5F62C1C3E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410"/>
            <a:ext cx="12189278" cy="43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4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C77B-3A12-3F6E-BAD7-10CB828C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Prueba de Carga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CF55F-BFDF-1BF7-F871-D913A64E20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172"/>
            <a:ext cx="12010447" cy="501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88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8243-4970-F451-86EA-6AF12FE5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Prueba Lighthouse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1EAF7-4CD4-B5F6-0EAB-DFA2398DB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64" y="1493580"/>
            <a:ext cx="8923133" cy="2691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logo for a lighthouse&#10;&#10;Description automatically generated">
            <a:extLst>
              <a:ext uri="{FF2B5EF4-FFF2-40B4-BE49-F238E27FC236}">
                <a16:creationId xmlns:a16="http://schemas.microsoft.com/office/drawing/2014/main" id="{C76961F1-182F-565E-5CE6-A21E86C89D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08" y="4586523"/>
            <a:ext cx="2333689" cy="1555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98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7860-E947-EE22-F291-B6C65A37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Lista de Chequeo de Usabilidad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92905-B019-3032-419A-69EE582102EA}"/>
              </a:ext>
            </a:extLst>
          </p:cNvPr>
          <p:cNvSpPr txBox="1"/>
          <p:nvPr/>
        </p:nvSpPr>
        <p:spPr>
          <a:xfrm>
            <a:off x="593124" y="1867130"/>
            <a:ext cx="10515600" cy="3347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</a:pPr>
            <a:r>
              <a:rPr lang="es-ES" sz="2400" b="1" u="sng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Estadísticas del sitio:</a:t>
            </a:r>
            <a:endParaRPr lang="en-US" sz="2400" b="1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pPr marL="0" marR="0" indent="449580" algn="just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Total de Indicadores Evaluados:</a:t>
            </a:r>
            <a:r>
              <a:rPr lang="en-U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 115</a:t>
            </a:r>
          </a:p>
          <a:p>
            <a:pPr marL="0" marR="0" indent="449580" algn="just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Indicadores Cumplidos:</a:t>
            </a:r>
            <a:r>
              <a:rPr lang="en-U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 95 </a:t>
            </a:r>
            <a:r>
              <a:rPr lang="es-E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(82.6%)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pPr marL="0" marR="0" indent="449580" algn="just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Indicadores No Cumplidos:</a:t>
            </a:r>
            <a:r>
              <a:rPr lang="en-U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 11 (9.6%)</a:t>
            </a:r>
          </a:p>
          <a:p>
            <a:pPr marL="0" marR="0" indent="449580" algn="just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Indicadores No Proceden: </a:t>
            </a:r>
            <a:r>
              <a:rPr lang="en-U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9</a:t>
            </a:r>
          </a:p>
          <a:p>
            <a:pPr marL="342900" lvl="0" indent="-342900" algn="just">
              <a:lnSpc>
                <a:spcPct val="150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633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BFAC1-4844-BDF9-2A9A-4454FA482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9ECA-C12A-3FEC-5020-28A75807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Lista de Chequeo de Seguridad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94977-DA90-55B4-483E-B5CE2734F016}"/>
              </a:ext>
            </a:extLst>
          </p:cNvPr>
          <p:cNvSpPr txBox="1"/>
          <p:nvPr/>
        </p:nvSpPr>
        <p:spPr>
          <a:xfrm>
            <a:off x="593124" y="1867130"/>
            <a:ext cx="10515600" cy="4455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s-ES" sz="2400" b="1" u="sng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Estadísticas del sitio: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49580" algn="just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Total de Indicadores Evaluados:</a:t>
            </a:r>
            <a:r>
              <a:rPr lang="en-U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 48</a:t>
            </a:r>
          </a:p>
          <a:p>
            <a:pPr marL="0" marR="0" indent="449580" algn="just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Indicadores Cumplidos:</a:t>
            </a:r>
            <a:r>
              <a:rPr lang="en-U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 40</a:t>
            </a:r>
          </a:p>
          <a:p>
            <a:pPr marL="0" marR="0" indent="449580" algn="just">
              <a:lnSpc>
                <a:spcPct val="150000"/>
              </a:lnSpc>
            </a:pPr>
            <a:r>
              <a:rPr lang="en-US" sz="2400" b="1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Indicadores No Cumplidos:</a:t>
            </a:r>
            <a:r>
              <a:rPr lang="en-U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 8</a:t>
            </a:r>
          </a:p>
          <a:p>
            <a:pPr marL="0" marR="0" indent="0" algn="just">
              <a:lnSpc>
                <a:spcPct val="150000"/>
              </a:lnSpc>
            </a:pPr>
            <a:r>
              <a:rPr lang="es-E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 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</a:pPr>
            <a:r>
              <a:rPr lang="es-ES" sz="2400" dirty="0">
                <a:solidFill>
                  <a:schemeClr val="tx2"/>
                </a:solidFill>
                <a:effectLst/>
                <a:ea typeface="Times New Roman" panose="02020603050405020304" pitchFamily="18" charset="0"/>
              </a:rPr>
              <a:t>El sistema cumple con la mayoría de los controles de seguridad (83.33%), lo cual indica un nivel alto de seguridad en las áreas evaluadas.</a:t>
            </a:r>
            <a:endParaRPr lang="en-US" sz="2400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endParaRPr lang="en-US" sz="2400" u="sng" dirty="0">
              <a:solidFill>
                <a:schemeClr val="tx2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79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B7A3722-A62F-4A9B-A9BB-D150446A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Conclusiones</a:t>
            </a:r>
            <a:endParaRPr lang="es-C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729050" y="1502605"/>
            <a:ext cx="1115815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s-ES" sz="2800" dirty="0"/>
              <a:t>El sistema se diseñó según los principios de usabilidad y diseño centrado en el usuario, basados en teorías de sistemas de información. Esto permitió desarrollar una interfaz accesible y una estructura que optimiza la eficiencia en la gestión de datos para satisfacer las necesidades de la tienda.</a:t>
            </a:r>
          </a:p>
          <a:p>
            <a:pPr marL="457200" indent="-457200" algn="just">
              <a:buFont typeface="Wingdings" pitchFamily="2" charset="2"/>
              <a:buChar char="ü"/>
            </a:pPr>
            <a:endParaRPr lang="es-ES" sz="2800" dirty="0"/>
          </a:p>
          <a:p>
            <a:pPr marL="457200" indent="-457200" algn="just">
              <a:buFont typeface="Wingdings" pitchFamily="2" charset="2"/>
              <a:buChar char="ü"/>
            </a:pPr>
            <a:r>
              <a:rPr lang="es-ES" sz="2800" dirty="0"/>
              <a:t>Se utilizó la </a:t>
            </a:r>
            <a:r>
              <a:rPr lang="en-US" sz="2800" dirty="0"/>
              <a:t>metodología</a:t>
            </a:r>
            <a:r>
              <a:rPr lang="es-ES" sz="2800" dirty="0"/>
              <a:t> AUP UCI, lo que facilitó un desarrollo iterativo, ágil y controlado del sistema. Las herramientas incluyeron React para el frontend, Node.js y Express para el </a:t>
            </a:r>
            <a:r>
              <a:rPr lang="es-ES" sz="2800" dirty="0" err="1"/>
              <a:t>backend</a:t>
            </a:r>
            <a:r>
              <a:rPr lang="es-ES" sz="2800" dirty="0"/>
              <a:t>, y MongoDB como base de datos, permitiendo una gestión modular y adaptable a cambios.</a:t>
            </a:r>
            <a:endParaRPr lang="es-E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482" y="4486728"/>
            <a:ext cx="21812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20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B7A3722-A62F-4A9B-A9BB-D150446A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Conclusiones</a:t>
            </a:r>
            <a:endParaRPr lang="es-C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42551" y="1513553"/>
            <a:ext cx="112446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ES" sz="2800" dirty="0"/>
              <a:t>Cada función se implementó como un módulo autónomo, permitiendo escalabilidad y mantenimiento sencillo. Este enfoque modular optimizó el uso de código reutilizable y facilitó la integración de futuras mejoras sin comprometer la funcionalidad del sistema.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es-ES" sz="2800" dirty="0"/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s-ES" sz="2800" dirty="0"/>
              <a:t>La validación incluyó pruebas unitarias, de integración y de aceptación, confirmando que el sistema cumple con los requisitos funcionales y de calidad. Las pruebas de aceptación permitieron asegurar que el sistema gestionara los procesos de la tienda de manera eficiente y sin errores.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482" y="4486728"/>
            <a:ext cx="21812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56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2330-42DA-AF13-B729-A1FF5304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Recomendaciones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886E9-331A-8B64-B767-55F366149E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1692875"/>
            <a:ext cx="10626055" cy="4403041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s-ES" sz="2800" dirty="0">
                <a:solidFill>
                  <a:schemeClr val="tx1"/>
                </a:solidFill>
              </a:rPr>
              <a:t>Implementar un módulo de reconocimiento de imágenes para la búsqueda de productos.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es-ES" sz="2800" dirty="0">
                <a:solidFill>
                  <a:schemeClr val="tx1"/>
                </a:solidFill>
              </a:rPr>
              <a:t>Implementar un módulo de recomendación de productos.</a:t>
            </a:r>
            <a:endParaRPr lang="en-US" sz="2800" dirty="0">
              <a:solidFill>
                <a:schemeClr val="tx1"/>
              </a:solidFill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"/>
            </a:pPr>
            <a:endParaRPr lang="en-US" sz="28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5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3219" y="1811861"/>
            <a:ext cx="9506023" cy="3366420"/>
          </a:xfrm>
          <a:custGeom>
            <a:avLst/>
            <a:gdLst/>
            <a:ahLst/>
            <a:cxnLst/>
            <a:rect l="l" t="t" r="r" b="b"/>
            <a:pathLst>
              <a:path w="7023940" h="1991582">
                <a:moveTo>
                  <a:pt x="0" y="0"/>
                </a:moveTo>
                <a:lnTo>
                  <a:pt x="7023940" y="0"/>
                </a:lnTo>
                <a:lnTo>
                  <a:pt x="7023940" y="1991582"/>
                </a:lnTo>
                <a:lnTo>
                  <a:pt x="0" y="1991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688"/>
          </a:p>
        </p:txBody>
      </p:sp>
      <p:sp>
        <p:nvSpPr>
          <p:cNvPr id="3" name="Freeform 3"/>
          <p:cNvSpPr/>
          <p:nvPr/>
        </p:nvSpPr>
        <p:spPr>
          <a:xfrm>
            <a:off x="5876070" y="1568775"/>
            <a:ext cx="1967369" cy="4099448"/>
          </a:xfrm>
          <a:custGeom>
            <a:avLst/>
            <a:gdLst/>
            <a:ahLst/>
            <a:cxnLst/>
            <a:rect l="l" t="t" r="r" b="b"/>
            <a:pathLst>
              <a:path w="649573" h="3338928">
                <a:moveTo>
                  <a:pt x="0" y="0"/>
                </a:moveTo>
                <a:lnTo>
                  <a:pt x="649574" y="0"/>
                </a:lnTo>
                <a:lnTo>
                  <a:pt x="649574" y="3338928"/>
                </a:lnTo>
                <a:lnTo>
                  <a:pt x="0" y="33389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688"/>
          </a:p>
        </p:txBody>
      </p:sp>
      <p:sp>
        <p:nvSpPr>
          <p:cNvPr id="4" name="Freeform 4"/>
          <p:cNvSpPr/>
          <p:nvPr/>
        </p:nvSpPr>
        <p:spPr>
          <a:xfrm>
            <a:off x="2200867" y="1570453"/>
            <a:ext cx="1448800" cy="4388763"/>
          </a:xfrm>
          <a:custGeom>
            <a:avLst/>
            <a:gdLst/>
            <a:ahLst/>
            <a:cxnLst/>
            <a:rect l="l" t="t" r="r" b="b"/>
            <a:pathLst>
              <a:path w="649573" h="3338928">
                <a:moveTo>
                  <a:pt x="0" y="0"/>
                </a:moveTo>
                <a:lnTo>
                  <a:pt x="649573" y="0"/>
                </a:lnTo>
                <a:lnTo>
                  <a:pt x="649573" y="3338928"/>
                </a:lnTo>
                <a:lnTo>
                  <a:pt x="0" y="33389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688"/>
          </a:p>
        </p:txBody>
      </p:sp>
      <p:sp>
        <p:nvSpPr>
          <p:cNvPr id="6" name="TextBox 6"/>
          <p:cNvSpPr txBox="1"/>
          <p:nvPr/>
        </p:nvSpPr>
        <p:spPr>
          <a:xfrm>
            <a:off x="4038834" y="1970721"/>
            <a:ext cx="2585875" cy="21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706"/>
              </a:lnSpc>
            </a:pPr>
            <a:r>
              <a:rPr lang="en-US" sz="1600" dirty="0"/>
              <a:t>Menos ventas y visibilidad</a:t>
            </a:r>
            <a:r>
              <a:rPr lang="en-US" sz="1400" dirty="0">
                <a:solidFill>
                  <a:srgbClr val="545454"/>
                </a:solidFill>
                <a:ea typeface="Inter"/>
                <a:cs typeface="Inter"/>
                <a:sym typeface="Inter"/>
              </a:rPr>
              <a:t>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88703" y="1224243"/>
            <a:ext cx="1605752" cy="27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9"/>
              </a:lnSpc>
            </a:pPr>
            <a:r>
              <a:rPr lang="en-US" sz="2800" b="1" dirty="0">
                <a:solidFill>
                  <a:srgbClr val="39DBB2"/>
                </a:solidFill>
                <a:ea typeface="Inter Bold"/>
                <a:cs typeface="Inter Bold"/>
                <a:sym typeface="Inter Bold"/>
              </a:rPr>
              <a:t>Efecto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88323" y="5445405"/>
            <a:ext cx="1837236" cy="206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75"/>
              </a:lnSpc>
            </a:pPr>
            <a:r>
              <a:rPr lang="en-US" sz="1600" dirty="0"/>
              <a:t>Errores humanos</a:t>
            </a:r>
            <a:endParaRPr lang="en-US" sz="1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31771" y="2991246"/>
            <a:ext cx="1837236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75"/>
              </a:lnSpc>
            </a:pPr>
            <a:r>
              <a:rPr lang="en-US" sz="1600" dirty="0"/>
              <a:t>Pérdida de tiempo</a:t>
            </a:r>
            <a:endParaRPr lang="en-US" sz="1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9707" y="2188729"/>
            <a:ext cx="176626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706"/>
              </a:lnSpc>
            </a:pPr>
            <a:r>
              <a:rPr lang="es-ES" sz="1600" dirty="0"/>
              <a:t>Ubicación intrincada de la tienda</a:t>
            </a:r>
            <a:r>
              <a:rPr lang="en-US" sz="1600" dirty="0">
                <a:solidFill>
                  <a:srgbClr val="545454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6078" y="1226021"/>
            <a:ext cx="1649189" cy="273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969"/>
              </a:lnSpc>
            </a:pPr>
            <a:r>
              <a:rPr lang="en-US" sz="2800" b="1" dirty="0">
                <a:solidFill>
                  <a:srgbClr val="FFBD59"/>
                </a:solidFill>
                <a:ea typeface="Inter Bold"/>
                <a:cs typeface="Inter Bold"/>
                <a:sym typeface="Inter Bold"/>
              </a:rPr>
              <a:t>Causas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77315" y="4166783"/>
            <a:ext cx="217724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706"/>
              </a:lnSpc>
            </a:pPr>
            <a:r>
              <a:rPr lang="es-ES" sz="1600" dirty="0"/>
              <a:t>Dificultad para obtener datos precisos</a:t>
            </a:r>
            <a:r>
              <a:rPr lang="en-US" sz="1400" dirty="0">
                <a:solidFill>
                  <a:srgbClr val="545454"/>
                </a:solidFill>
                <a:ea typeface="Inter"/>
                <a:cs typeface="Inter"/>
                <a:sym typeface="Inter"/>
              </a:rPr>
              <a:t> 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26220" y="4767912"/>
            <a:ext cx="196736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75"/>
              </a:lnSpc>
            </a:pPr>
            <a:r>
              <a:rPr lang="en-US" sz="1600" dirty="0"/>
              <a:t>Desabastecimiento o exceso de stock</a:t>
            </a:r>
            <a:endParaRPr lang="en-US" sz="1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182266" y="2331804"/>
            <a:ext cx="1762492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75"/>
              </a:lnSpc>
            </a:pPr>
            <a:r>
              <a:rPr lang="es-ES" sz="1600" dirty="0"/>
              <a:t>Error en el conteo del inventario</a:t>
            </a:r>
            <a:endParaRPr lang="en-US" sz="1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37309" y="4065479"/>
            <a:ext cx="128795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706"/>
              </a:lnSpc>
            </a:pPr>
            <a:r>
              <a:rPr lang="en-US" sz="1600" dirty="0"/>
              <a:t>Reporte de venta manual </a:t>
            </a:r>
            <a:endParaRPr lang="en-US" sz="1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65694" y="4811786"/>
            <a:ext cx="2284630" cy="411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575"/>
              </a:lnSpc>
            </a:pPr>
            <a:r>
              <a:rPr lang="en-US" sz="1600" dirty="0"/>
              <a:t>Gestión de inventario manual</a:t>
            </a:r>
            <a:endParaRPr lang="en-US" sz="1400" dirty="0">
              <a:solidFill>
                <a:srgbClr val="54545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" name="Título 2">
            <a:extLst>
              <a:ext uri="{FF2B5EF4-FFF2-40B4-BE49-F238E27FC236}">
                <a16:creationId xmlns:a16="http://schemas.microsoft.com/office/drawing/2014/main" id="{D1EDB837-49AE-6EC6-6806-0E9F1F6950DB}"/>
              </a:ext>
            </a:extLst>
          </p:cNvPr>
          <p:cNvSpPr txBox="1">
            <a:spLocks/>
          </p:cNvSpPr>
          <p:nvPr/>
        </p:nvSpPr>
        <p:spPr>
          <a:xfrm>
            <a:off x="909243" y="458585"/>
            <a:ext cx="2807043" cy="8250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Problemática</a:t>
            </a:r>
            <a:endParaRPr lang="es-C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16AE8-DFD9-7E3C-7309-5D22F15A5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44407D76-D9A7-AF81-D358-86D314773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033495"/>
            <a:ext cx="7968049" cy="1511997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ES" sz="2400" kern="1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Sistema de Gestión y Control de </a:t>
            </a:r>
            <a:r>
              <a:rPr lang="es-ES" sz="2400" kern="100" dirty="0">
                <a:ea typeface="Times New Roman" panose="02020603050405020304" pitchFamily="18" charset="0"/>
                <a:cs typeface="Arial" panose="020B0604020202020204" pitchFamily="34" charset="0"/>
              </a:rPr>
              <a:t>Ventas para la Tienda Ricardo &amp; Neyde</a:t>
            </a:r>
            <a:endParaRPr lang="en-US" sz="2400" kern="1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A78E58E7-DA75-2F88-7148-0780DAC2D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6875" y="3264089"/>
            <a:ext cx="7968049" cy="898925"/>
          </a:xfrm>
        </p:spPr>
        <p:txBody>
          <a:bodyPr anchor="ctr">
            <a:noAutofit/>
          </a:bodyPr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Trabajo de diploma para optar por el título de Ingeniero en Ciencias Informáticas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51427-A655-8431-211D-42FDA493792E}"/>
              </a:ext>
            </a:extLst>
          </p:cNvPr>
          <p:cNvSpPr txBox="1"/>
          <p:nvPr/>
        </p:nvSpPr>
        <p:spPr>
          <a:xfrm>
            <a:off x="1261856" y="5223161"/>
            <a:ext cx="54437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/>
              <a:t>Autor:</a:t>
            </a:r>
          </a:p>
          <a:p>
            <a:pPr algn="just"/>
            <a:endParaRPr lang="es-ES" dirty="0"/>
          </a:p>
          <a:p>
            <a:pPr algn="just"/>
            <a:r>
              <a:rPr lang="es-ES" sz="2000" dirty="0"/>
              <a:t>Ricardo Alejandro D´Escoubet Montes de Oca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3EBC8-699F-C0AF-E28E-8C04754709CB}"/>
              </a:ext>
            </a:extLst>
          </p:cNvPr>
          <p:cNvSpPr txBox="1"/>
          <p:nvPr/>
        </p:nvSpPr>
        <p:spPr>
          <a:xfrm>
            <a:off x="7200900" y="5223161"/>
            <a:ext cx="43923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/>
              <a:t>Tutores:</a:t>
            </a:r>
          </a:p>
          <a:p>
            <a:pPr algn="just"/>
            <a:endParaRPr lang="es-ES" dirty="0"/>
          </a:p>
          <a:p>
            <a:pPr algn="just"/>
            <a:r>
              <a:rPr lang="es-ES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MSc. Aneyty Martín García</a:t>
            </a:r>
            <a:endParaRPr lang="es-ES" dirty="0"/>
          </a:p>
          <a:p>
            <a:pPr algn="just"/>
            <a:r>
              <a:rPr lang="es-ES" kern="1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MSc. Álvaro Alejandro Acosta Ruiz</a:t>
            </a:r>
          </a:p>
          <a:p>
            <a:pPr algn="just"/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C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ng. Adrián Santiago Nuevo Príncipe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kern="1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2704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039745" y="-4279900"/>
            <a:ext cx="11146155" cy="5902325"/>
            <a:chOff x="-1470" y="-5956"/>
            <a:chExt cx="20401" cy="11471"/>
          </a:xfrm>
        </p:grpSpPr>
        <p:grpSp>
          <p:nvGrpSpPr>
            <p:cNvPr id="7" name="Group 2"/>
            <p:cNvGrpSpPr>
              <a:grpSpLocks noChangeAspect="1"/>
            </p:cNvGrpSpPr>
            <p:nvPr/>
          </p:nvGrpSpPr>
          <p:grpSpPr>
            <a:xfrm rot="5400000">
              <a:off x="4188" y="-9803"/>
              <a:ext cx="9881" cy="19607"/>
              <a:chOff x="0" y="0"/>
              <a:chExt cx="3165983" cy="6282055"/>
            </a:xfrm>
          </p:grpSpPr>
          <p:sp>
            <p:nvSpPr>
              <p:cNvPr id="8" name="Freeform 3"/>
              <p:cNvSpPr/>
              <p:nvPr/>
            </p:nvSpPr>
            <p:spPr>
              <a:xfrm>
                <a:off x="4318" y="4318"/>
                <a:ext cx="3157347" cy="6273419"/>
              </a:xfrm>
              <a:custGeom>
                <a:avLst/>
                <a:gdLst/>
                <a:ahLst/>
                <a:cxnLst/>
                <a:rect l="l" t="t" r="r" b="b"/>
                <a:pathLst>
                  <a:path w="3157347" h="6273419">
                    <a:moveTo>
                      <a:pt x="3049651" y="6273419"/>
                    </a:moveTo>
                    <a:lnTo>
                      <a:pt x="107696" y="6273419"/>
                    </a:lnTo>
                    <a:cubicBezTo>
                      <a:pt x="48260" y="6273419"/>
                      <a:pt x="0" y="6225286"/>
                      <a:pt x="0" y="6165723"/>
                    </a:cubicBezTo>
                    <a:lnTo>
                      <a:pt x="0" y="1578737"/>
                    </a:lnTo>
                    <a:cubicBezTo>
                      <a:pt x="0" y="706882"/>
                      <a:pt x="706882" y="0"/>
                      <a:pt x="1578737" y="0"/>
                    </a:cubicBezTo>
                    <a:lnTo>
                      <a:pt x="1578737" y="0"/>
                    </a:lnTo>
                    <a:cubicBezTo>
                      <a:pt x="2450592" y="0"/>
                      <a:pt x="3157347" y="706755"/>
                      <a:pt x="3157347" y="1578610"/>
                    </a:cubicBezTo>
                    <a:lnTo>
                      <a:pt x="3157347" y="6165723"/>
                    </a:lnTo>
                    <a:cubicBezTo>
                      <a:pt x="3157347" y="6225286"/>
                      <a:pt x="3109087" y="6273419"/>
                      <a:pt x="3049651" y="62734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4"/>
              <p:cNvSpPr/>
              <p:nvPr/>
            </p:nvSpPr>
            <p:spPr>
              <a:xfrm>
                <a:off x="0" y="0"/>
                <a:ext cx="3166110" cy="6282055"/>
              </a:xfrm>
              <a:custGeom>
                <a:avLst/>
                <a:gdLst/>
                <a:ahLst/>
                <a:cxnLst/>
                <a:rect l="l" t="t" r="r" b="b"/>
                <a:pathLst>
                  <a:path w="3166110" h="6282055">
                    <a:moveTo>
                      <a:pt x="3053969" y="6282055"/>
                    </a:moveTo>
                    <a:lnTo>
                      <a:pt x="112014" y="6282055"/>
                    </a:lnTo>
                    <a:cubicBezTo>
                      <a:pt x="50292" y="6282055"/>
                      <a:pt x="0" y="6231763"/>
                      <a:pt x="0" y="6170041"/>
                    </a:cubicBezTo>
                    <a:lnTo>
                      <a:pt x="0" y="1583055"/>
                    </a:lnTo>
                    <a:cubicBezTo>
                      <a:pt x="0" y="1369314"/>
                      <a:pt x="41910" y="1162050"/>
                      <a:pt x="124460" y="966851"/>
                    </a:cubicBezTo>
                    <a:cubicBezTo>
                      <a:pt x="204216" y="778383"/>
                      <a:pt x="318389" y="609092"/>
                      <a:pt x="463677" y="463677"/>
                    </a:cubicBezTo>
                    <a:cubicBezTo>
                      <a:pt x="608965" y="318262"/>
                      <a:pt x="778256" y="204089"/>
                      <a:pt x="966851" y="124460"/>
                    </a:cubicBezTo>
                    <a:cubicBezTo>
                      <a:pt x="1161923" y="41910"/>
                      <a:pt x="1369314" y="0"/>
                      <a:pt x="1583055" y="0"/>
                    </a:cubicBezTo>
                    <a:cubicBezTo>
                      <a:pt x="1796796" y="0"/>
                      <a:pt x="2004060" y="41910"/>
                      <a:pt x="2199259" y="124460"/>
                    </a:cubicBezTo>
                    <a:cubicBezTo>
                      <a:pt x="2387727" y="204216"/>
                      <a:pt x="2557018" y="318389"/>
                      <a:pt x="2702433" y="463677"/>
                    </a:cubicBezTo>
                    <a:cubicBezTo>
                      <a:pt x="2847848" y="609092"/>
                      <a:pt x="2961894" y="778383"/>
                      <a:pt x="3041650" y="966851"/>
                    </a:cubicBezTo>
                    <a:cubicBezTo>
                      <a:pt x="3124200" y="1162050"/>
                      <a:pt x="3166110" y="1369314"/>
                      <a:pt x="3166110" y="1583055"/>
                    </a:cubicBezTo>
                    <a:lnTo>
                      <a:pt x="3166110" y="6170168"/>
                    </a:lnTo>
                    <a:cubicBezTo>
                      <a:pt x="3165983" y="6231890"/>
                      <a:pt x="3115818" y="6282055"/>
                      <a:pt x="3053969" y="6282055"/>
                    </a:cubicBezTo>
                    <a:close/>
                    <a:moveTo>
                      <a:pt x="1583055" y="8763"/>
                    </a:moveTo>
                    <a:cubicBezTo>
                      <a:pt x="1370584" y="8763"/>
                      <a:pt x="1164336" y="50419"/>
                      <a:pt x="970280" y="132461"/>
                    </a:cubicBezTo>
                    <a:cubicBezTo>
                      <a:pt x="782828" y="211709"/>
                      <a:pt x="614426" y="325247"/>
                      <a:pt x="469900" y="469900"/>
                    </a:cubicBezTo>
                    <a:cubicBezTo>
                      <a:pt x="325374" y="614553"/>
                      <a:pt x="211709" y="782701"/>
                      <a:pt x="132461" y="970280"/>
                    </a:cubicBezTo>
                    <a:cubicBezTo>
                      <a:pt x="50419" y="1164336"/>
                      <a:pt x="8763" y="1370584"/>
                      <a:pt x="8763" y="1583055"/>
                    </a:cubicBezTo>
                    <a:lnTo>
                      <a:pt x="8763" y="6170168"/>
                    </a:lnTo>
                    <a:cubicBezTo>
                      <a:pt x="8763" y="6227064"/>
                      <a:pt x="55118" y="6273419"/>
                      <a:pt x="112014" y="6273419"/>
                    </a:cubicBezTo>
                    <a:lnTo>
                      <a:pt x="3053969" y="6273419"/>
                    </a:lnTo>
                    <a:cubicBezTo>
                      <a:pt x="3110865" y="6273419"/>
                      <a:pt x="3157220" y="6227064"/>
                      <a:pt x="3157220" y="6170168"/>
                    </a:cubicBezTo>
                    <a:lnTo>
                      <a:pt x="3157220" y="1583055"/>
                    </a:lnTo>
                    <a:cubicBezTo>
                      <a:pt x="3157220" y="1370584"/>
                      <a:pt x="3115564" y="1164336"/>
                      <a:pt x="3033522" y="970280"/>
                    </a:cubicBezTo>
                    <a:cubicBezTo>
                      <a:pt x="2954274" y="782828"/>
                      <a:pt x="2840736" y="614426"/>
                      <a:pt x="2696083" y="469900"/>
                    </a:cubicBezTo>
                    <a:cubicBezTo>
                      <a:pt x="2551557" y="325374"/>
                      <a:pt x="2383155" y="211836"/>
                      <a:pt x="2195703" y="132461"/>
                    </a:cubicBezTo>
                    <a:cubicBezTo>
                      <a:pt x="2001647" y="50292"/>
                      <a:pt x="1795526" y="8763"/>
                      <a:pt x="1583055" y="8763"/>
                    </a:cubicBezTo>
                    <a:close/>
                  </a:path>
                </a:pathLst>
              </a:custGeom>
              <a:solidFill>
                <a:schemeClr val="tx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AutoShape 12"/>
            <p:cNvSpPr/>
            <p:nvPr/>
          </p:nvSpPr>
          <p:spPr>
            <a:xfrm>
              <a:off x="-675" y="5515"/>
              <a:ext cx="10224" cy="0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 rot="5400000">
              <a:off x="3393" y="-10819"/>
              <a:ext cx="9881" cy="19607"/>
              <a:chOff x="0" y="0"/>
              <a:chExt cx="3165983" cy="628205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4318" y="4318"/>
                <a:ext cx="3157347" cy="6273419"/>
              </a:xfrm>
              <a:custGeom>
                <a:avLst/>
                <a:gdLst/>
                <a:ahLst/>
                <a:cxnLst/>
                <a:rect l="l" t="t" r="r" b="b"/>
                <a:pathLst>
                  <a:path w="3157347" h="6273419">
                    <a:moveTo>
                      <a:pt x="3049651" y="6273419"/>
                    </a:moveTo>
                    <a:lnTo>
                      <a:pt x="107696" y="6273419"/>
                    </a:lnTo>
                    <a:cubicBezTo>
                      <a:pt x="48260" y="6273419"/>
                      <a:pt x="0" y="6225286"/>
                      <a:pt x="0" y="6165723"/>
                    </a:cubicBezTo>
                    <a:lnTo>
                      <a:pt x="0" y="1578737"/>
                    </a:lnTo>
                    <a:cubicBezTo>
                      <a:pt x="0" y="706882"/>
                      <a:pt x="706882" y="0"/>
                      <a:pt x="1578737" y="0"/>
                    </a:cubicBezTo>
                    <a:lnTo>
                      <a:pt x="1578737" y="0"/>
                    </a:lnTo>
                    <a:cubicBezTo>
                      <a:pt x="2450592" y="0"/>
                      <a:pt x="3157347" y="706755"/>
                      <a:pt x="3157347" y="1578610"/>
                    </a:cubicBezTo>
                    <a:lnTo>
                      <a:pt x="3157347" y="6165723"/>
                    </a:lnTo>
                    <a:cubicBezTo>
                      <a:pt x="3157347" y="6225286"/>
                      <a:pt x="3109087" y="6273419"/>
                      <a:pt x="3049651" y="6273419"/>
                    </a:cubicBezTo>
                    <a:close/>
                  </a:path>
                </a:pathLst>
              </a:custGeom>
              <a:solidFill>
                <a:srgbClr val="D5DCF1">
                  <a:alpha val="94000"/>
                </a:srgbClr>
              </a:solidFill>
              <a:ln w="12700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0"/>
                <a:ext cx="3166110" cy="6282055"/>
              </a:xfrm>
              <a:custGeom>
                <a:avLst/>
                <a:gdLst/>
                <a:ahLst/>
                <a:cxnLst/>
                <a:rect l="l" t="t" r="r" b="b"/>
                <a:pathLst>
                  <a:path w="3166110" h="6282055">
                    <a:moveTo>
                      <a:pt x="3053969" y="6282055"/>
                    </a:moveTo>
                    <a:lnTo>
                      <a:pt x="112014" y="6282055"/>
                    </a:lnTo>
                    <a:cubicBezTo>
                      <a:pt x="50292" y="6282055"/>
                      <a:pt x="0" y="6231763"/>
                      <a:pt x="0" y="6170041"/>
                    </a:cubicBezTo>
                    <a:lnTo>
                      <a:pt x="0" y="1583055"/>
                    </a:lnTo>
                    <a:cubicBezTo>
                      <a:pt x="0" y="1369314"/>
                      <a:pt x="41910" y="1162050"/>
                      <a:pt x="124460" y="966851"/>
                    </a:cubicBezTo>
                    <a:cubicBezTo>
                      <a:pt x="204216" y="778383"/>
                      <a:pt x="318389" y="609092"/>
                      <a:pt x="463677" y="463677"/>
                    </a:cubicBezTo>
                    <a:cubicBezTo>
                      <a:pt x="608965" y="318262"/>
                      <a:pt x="778256" y="204089"/>
                      <a:pt x="966851" y="124460"/>
                    </a:cubicBezTo>
                    <a:cubicBezTo>
                      <a:pt x="1161923" y="41910"/>
                      <a:pt x="1369314" y="0"/>
                      <a:pt x="1583055" y="0"/>
                    </a:cubicBezTo>
                    <a:cubicBezTo>
                      <a:pt x="1796796" y="0"/>
                      <a:pt x="2004060" y="41910"/>
                      <a:pt x="2199259" y="124460"/>
                    </a:cubicBezTo>
                    <a:cubicBezTo>
                      <a:pt x="2387727" y="204216"/>
                      <a:pt x="2557018" y="318389"/>
                      <a:pt x="2702433" y="463677"/>
                    </a:cubicBezTo>
                    <a:cubicBezTo>
                      <a:pt x="2847848" y="609092"/>
                      <a:pt x="2961894" y="778383"/>
                      <a:pt x="3041650" y="966851"/>
                    </a:cubicBezTo>
                    <a:cubicBezTo>
                      <a:pt x="3124200" y="1162050"/>
                      <a:pt x="3166110" y="1369314"/>
                      <a:pt x="3166110" y="1583055"/>
                    </a:cubicBezTo>
                    <a:lnTo>
                      <a:pt x="3166110" y="6170168"/>
                    </a:lnTo>
                    <a:cubicBezTo>
                      <a:pt x="3165983" y="6231890"/>
                      <a:pt x="3115818" y="6282055"/>
                      <a:pt x="3053969" y="6282055"/>
                    </a:cubicBezTo>
                    <a:close/>
                    <a:moveTo>
                      <a:pt x="1583055" y="8763"/>
                    </a:moveTo>
                    <a:cubicBezTo>
                      <a:pt x="1370584" y="8763"/>
                      <a:pt x="1164336" y="50419"/>
                      <a:pt x="970280" y="132461"/>
                    </a:cubicBezTo>
                    <a:cubicBezTo>
                      <a:pt x="782828" y="211709"/>
                      <a:pt x="614426" y="325247"/>
                      <a:pt x="469900" y="469900"/>
                    </a:cubicBezTo>
                    <a:cubicBezTo>
                      <a:pt x="325374" y="614553"/>
                      <a:pt x="211709" y="782701"/>
                      <a:pt x="132461" y="970280"/>
                    </a:cubicBezTo>
                    <a:cubicBezTo>
                      <a:pt x="50419" y="1164336"/>
                      <a:pt x="8763" y="1370584"/>
                      <a:pt x="8763" y="1583055"/>
                    </a:cubicBezTo>
                    <a:lnTo>
                      <a:pt x="8763" y="6170168"/>
                    </a:lnTo>
                    <a:cubicBezTo>
                      <a:pt x="8763" y="6227064"/>
                      <a:pt x="55118" y="6273419"/>
                      <a:pt x="112014" y="6273419"/>
                    </a:cubicBezTo>
                    <a:lnTo>
                      <a:pt x="3053969" y="6273419"/>
                    </a:lnTo>
                    <a:cubicBezTo>
                      <a:pt x="3110865" y="6273419"/>
                      <a:pt x="3157220" y="6227064"/>
                      <a:pt x="3157220" y="6170168"/>
                    </a:cubicBezTo>
                    <a:lnTo>
                      <a:pt x="3157220" y="1583055"/>
                    </a:lnTo>
                    <a:cubicBezTo>
                      <a:pt x="3157220" y="1370584"/>
                      <a:pt x="3115564" y="1164336"/>
                      <a:pt x="3033522" y="970280"/>
                    </a:cubicBezTo>
                    <a:cubicBezTo>
                      <a:pt x="2954274" y="782828"/>
                      <a:pt x="2840736" y="614426"/>
                      <a:pt x="2696083" y="469900"/>
                    </a:cubicBezTo>
                    <a:cubicBezTo>
                      <a:pt x="2551557" y="325374"/>
                      <a:pt x="2383155" y="211836"/>
                      <a:pt x="2195703" y="132461"/>
                    </a:cubicBezTo>
                    <a:cubicBezTo>
                      <a:pt x="2001647" y="50292"/>
                      <a:pt x="1795526" y="8763"/>
                      <a:pt x="1583055" y="8763"/>
                    </a:cubicBezTo>
                    <a:close/>
                  </a:path>
                </a:pathLst>
              </a:custGeom>
              <a:solidFill>
                <a:srgbClr val="5B696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0" name="Grupo 9"/>
          <p:cNvGrpSpPr/>
          <p:nvPr/>
        </p:nvGrpSpPr>
        <p:grpSpPr>
          <a:xfrm>
            <a:off x="3834765" y="3632200"/>
            <a:ext cx="17421860" cy="8429625"/>
            <a:chOff x="9562" y="10706"/>
            <a:chExt cx="27436" cy="13275"/>
          </a:xfrm>
        </p:grpSpPr>
        <p:sp>
          <p:nvSpPr>
            <p:cNvPr id="13" name="Freeform 9"/>
            <p:cNvSpPr/>
            <p:nvPr/>
          </p:nvSpPr>
          <p:spPr>
            <a:xfrm>
              <a:off x="17301" y="10706"/>
              <a:ext cx="19697" cy="1387"/>
            </a:xfrm>
            <a:custGeom>
              <a:avLst/>
              <a:gdLst/>
              <a:ahLst/>
              <a:cxnLst/>
              <a:rect l="l" t="t" r="r" b="b"/>
              <a:pathLst>
                <a:path w="3326459" h="293511">
                  <a:moveTo>
                    <a:pt x="3123259" y="0"/>
                  </a:moveTo>
                  <a:cubicBezTo>
                    <a:pt x="3235484" y="0"/>
                    <a:pt x="3326459" y="65705"/>
                    <a:pt x="3326459" y="146756"/>
                  </a:cubicBezTo>
                  <a:cubicBezTo>
                    <a:pt x="3326459" y="227806"/>
                    <a:pt x="3235484" y="293511"/>
                    <a:pt x="3123259" y="293511"/>
                  </a:cubicBezTo>
                  <a:lnTo>
                    <a:pt x="203200" y="293511"/>
                  </a:lnTo>
                  <a:cubicBezTo>
                    <a:pt x="90976" y="293511"/>
                    <a:pt x="0" y="227806"/>
                    <a:pt x="0" y="146756"/>
                  </a:cubicBezTo>
                  <a:cubicBezTo>
                    <a:pt x="0" y="657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chemeClr val="tx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3"/>
            <p:cNvSpPr/>
            <p:nvPr/>
          </p:nvSpPr>
          <p:spPr>
            <a:xfrm>
              <a:off x="18932" y="12412"/>
              <a:ext cx="10224" cy="0"/>
            </a:xfrm>
            <a:prstGeom prst="line">
              <a:avLst/>
            </a:prstGeom>
            <a:ln w="38100" cap="flat">
              <a:solidFill>
                <a:schemeClr val="tx1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 rot="16200000">
              <a:off x="14425" y="8517"/>
              <a:ext cx="9881" cy="19607"/>
              <a:chOff x="0" y="0"/>
              <a:chExt cx="3165983" cy="6282055"/>
            </a:xfrm>
          </p:grpSpPr>
          <p:sp>
            <p:nvSpPr>
              <p:cNvPr id="24" name="Freeform 3"/>
              <p:cNvSpPr/>
              <p:nvPr/>
            </p:nvSpPr>
            <p:spPr>
              <a:xfrm>
                <a:off x="4318" y="4318"/>
                <a:ext cx="3157347" cy="6273419"/>
              </a:xfrm>
              <a:custGeom>
                <a:avLst/>
                <a:gdLst/>
                <a:ahLst/>
                <a:cxnLst/>
                <a:rect l="l" t="t" r="r" b="b"/>
                <a:pathLst>
                  <a:path w="3157347" h="6273419">
                    <a:moveTo>
                      <a:pt x="3049651" y="6273419"/>
                    </a:moveTo>
                    <a:lnTo>
                      <a:pt x="107696" y="6273419"/>
                    </a:lnTo>
                    <a:cubicBezTo>
                      <a:pt x="48260" y="6273419"/>
                      <a:pt x="0" y="6225286"/>
                      <a:pt x="0" y="6165723"/>
                    </a:cubicBezTo>
                    <a:lnTo>
                      <a:pt x="0" y="1578737"/>
                    </a:lnTo>
                    <a:cubicBezTo>
                      <a:pt x="0" y="706882"/>
                      <a:pt x="706882" y="0"/>
                      <a:pt x="1578737" y="0"/>
                    </a:cubicBezTo>
                    <a:lnTo>
                      <a:pt x="1578737" y="0"/>
                    </a:lnTo>
                    <a:cubicBezTo>
                      <a:pt x="2450592" y="0"/>
                      <a:pt x="3157347" y="706755"/>
                      <a:pt x="3157347" y="1578610"/>
                    </a:cubicBezTo>
                    <a:lnTo>
                      <a:pt x="3157347" y="6165723"/>
                    </a:lnTo>
                    <a:cubicBezTo>
                      <a:pt x="3157347" y="6225286"/>
                      <a:pt x="3109087" y="6273419"/>
                      <a:pt x="3049651" y="6273419"/>
                    </a:cubicBezTo>
                    <a:close/>
                  </a:path>
                </a:pathLst>
              </a:custGeom>
              <a:solidFill>
                <a:schemeClr val="tx1"/>
              </a:solidFill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4"/>
              <p:cNvSpPr/>
              <p:nvPr/>
            </p:nvSpPr>
            <p:spPr>
              <a:xfrm>
                <a:off x="0" y="0"/>
                <a:ext cx="3166110" cy="6282055"/>
              </a:xfrm>
              <a:custGeom>
                <a:avLst/>
                <a:gdLst/>
                <a:ahLst/>
                <a:cxnLst/>
                <a:rect l="l" t="t" r="r" b="b"/>
                <a:pathLst>
                  <a:path w="3166110" h="6282055">
                    <a:moveTo>
                      <a:pt x="3053969" y="6282055"/>
                    </a:moveTo>
                    <a:lnTo>
                      <a:pt x="112014" y="6282055"/>
                    </a:lnTo>
                    <a:cubicBezTo>
                      <a:pt x="50292" y="6282055"/>
                      <a:pt x="0" y="6231763"/>
                      <a:pt x="0" y="6170041"/>
                    </a:cubicBezTo>
                    <a:lnTo>
                      <a:pt x="0" y="1583055"/>
                    </a:lnTo>
                    <a:cubicBezTo>
                      <a:pt x="0" y="1369314"/>
                      <a:pt x="41910" y="1162050"/>
                      <a:pt x="124460" y="966851"/>
                    </a:cubicBezTo>
                    <a:cubicBezTo>
                      <a:pt x="204216" y="778383"/>
                      <a:pt x="318389" y="609092"/>
                      <a:pt x="463677" y="463677"/>
                    </a:cubicBezTo>
                    <a:cubicBezTo>
                      <a:pt x="608965" y="318262"/>
                      <a:pt x="778256" y="204089"/>
                      <a:pt x="966851" y="124460"/>
                    </a:cubicBezTo>
                    <a:cubicBezTo>
                      <a:pt x="1161923" y="41910"/>
                      <a:pt x="1369314" y="0"/>
                      <a:pt x="1583055" y="0"/>
                    </a:cubicBezTo>
                    <a:cubicBezTo>
                      <a:pt x="1796796" y="0"/>
                      <a:pt x="2004060" y="41910"/>
                      <a:pt x="2199259" y="124460"/>
                    </a:cubicBezTo>
                    <a:cubicBezTo>
                      <a:pt x="2387727" y="204216"/>
                      <a:pt x="2557018" y="318389"/>
                      <a:pt x="2702433" y="463677"/>
                    </a:cubicBezTo>
                    <a:cubicBezTo>
                      <a:pt x="2847848" y="609092"/>
                      <a:pt x="2961894" y="778383"/>
                      <a:pt x="3041650" y="966851"/>
                    </a:cubicBezTo>
                    <a:cubicBezTo>
                      <a:pt x="3124200" y="1162050"/>
                      <a:pt x="3166110" y="1369314"/>
                      <a:pt x="3166110" y="1583055"/>
                    </a:cubicBezTo>
                    <a:lnTo>
                      <a:pt x="3166110" y="6170168"/>
                    </a:lnTo>
                    <a:cubicBezTo>
                      <a:pt x="3165983" y="6231890"/>
                      <a:pt x="3115818" y="6282055"/>
                      <a:pt x="3053969" y="6282055"/>
                    </a:cubicBezTo>
                    <a:close/>
                    <a:moveTo>
                      <a:pt x="1583055" y="8763"/>
                    </a:moveTo>
                    <a:cubicBezTo>
                      <a:pt x="1370584" y="8763"/>
                      <a:pt x="1164336" y="50419"/>
                      <a:pt x="970280" y="132461"/>
                    </a:cubicBezTo>
                    <a:cubicBezTo>
                      <a:pt x="782828" y="211709"/>
                      <a:pt x="614426" y="325247"/>
                      <a:pt x="469900" y="469900"/>
                    </a:cubicBezTo>
                    <a:cubicBezTo>
                      <a:pt x="325374" y="614553"/>
                      <a:pt x="211709" y="782701"/>
                      <a:pt x="132461" y="970280"/>
                    </a:cubicBezTo>
                    <a:cubicBezTo>
                      <a:pt x="50419" y="1164336"/>
                      <a:pt x="8763" y="1370584"/>
                      <a:pt x="8763" y="1583055"/>
                    </a:cubicBezTo>
                    <a:lnTo>
                      <a:pt x="8763" y="6170168"/>
                    </a:lnTo>
                    <a:cubicBezTo>
                      <a:pt x="8763" y="6227064"/>
                      <a:pt x="55118" y="6273419"/>
                      <a:pt x="112014" y="6273419"/>
                    </a:cubicBezTo>
                    <a:lnTo>
                      <a:pt x="3053969" y="6273419"/>
                    </a:lnTo>
                    <a:cubicBezTo>
                      <a:pt x="3110865" y="6273419"/>
                      <a:pt x="3157220" y="6227064"/>
                      <a:pt x="3157220" y="6170168"/>
                    </a:cubicBezTo>
                    <a:lnTo>
                      <a:pt x="3157220" y="1583055"/>
                    </a:lnTo>
                    <a:cubicBezTo>
                      <a:pt x="3157220" y="1370584"/>
                      <a:pt x="3115564" y="1164336"/>
                      <a:pt x="3033522" y="970280"/>
                    </a:cubicBezTo>
                    <a:cubicBezTo>
                      <a:pt x="2954274" y="782828"/>
                      <a:pt x="2840736" y="614426"/>
                      <a:pt x="2696083" y="469900"/>
                    </a:cubicBezTo>
                    <a:cubicBezTo>
                      <a:pt x="2551557" y="325374"/>
                      <a:pt x="2383155" y="211836"/>
                      <a:pt x="2195703" y="132461"/>
                    </a:cubicBezTo>
                    <a:cubicBezTo>
                      <a:pt x="2001647" y="50292"/>
                      <a:pt x="1795526" y="8763"/>
                      <a:pt x="1583055" y="876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4"/>
            <p:cNvGrpSpPr>
              <a:grpSpLocks noChangeAspect="1"/>
            </p:cNvGrpSpPr>
            <p:nvPr/>
          </p:nvGrpSpPr>
          <p:grpSpPr>
            <a:xfrm rot="-5400000">
              <a:off x="14699" y="9237"/>
              <a:ext cx="9881" cy="19607"/>
              <a:chOff x="0" y="0"/>
              <a:chExt cx="3165983" cy="6282055"/>
            </a:xfrm>
          </p:grpSpPr>
          <p:sp>
            <p:nvSpPr>
              <p:cNvPr id="20" name="Freeform 16"/>
              <p:cNvSpPr/>
              <p:nvPr/>
            </p:nvSpPr>
            <p:spPr>
              <a:xfrm>
                <a:off x="0" y="0"/>
                <a:ext cx="3166110" cy="6282055"/>
              </a:xfrm>
              <a:custGeom>
                <a:avLst/>
                <a:gdLst/>
                <a:ahLst/>
                <a:cxnLst/>
                <a:rect l="l" t="t" r="r" b="b"/>
                <a:pathLst>
                  <a:path w="3166110" h="6282055">
                    <a:moveTo>
                      <a:pt x="3053969" y="6282055"/>
                    </a:moveTo>
                    <a:lnTo>
                      <a:pt x="112014" y="6282055"/>
                    </a:lnTo>
                    <a:cubicBezTo>
                      <a:pt x="50292" y="6282055"/>
                      <a:pt x="0" y="6231763"/>
                      <a:pt x="0" y="6170041"/>
                    </a:cubicBezTo>
                    <a:lnTo>
                      <a:pt x="0" y="1583055"/>
                    </a:lnTo>
                    <a:cubicBezTo>
                      <a:pt x="0" y="1369314"/>
                      <a:pt x="41910" y="1162050"/>
                      <a:pt x="124460" y="966851"/>
                    </a:cubicBezTo>
                    <a:cubicBezTo>
                      <a:pt x="204216" y="778383"/>
                      <a:pt x="318389" y="609092"/>
                      <a:pt x="463677" y="463677"/>
                    </a:cubicBezTo>
                    <a:cubicBezTo>
                      <a:pt x="608965" y="318262"/>
                      <a:pt x="778256" y="204089"/>
                      <a:pt x="966851" y="124460"/>
                    </a:cubicBezTo>
                    <a:cubicBezTo>
                      <a:pt x="1161923" y="41910"/>
                      <a:pt x="1369314" y="0"/>
                      <a:pt x="1583055" y="0"/>
                    </a:cubicBezTo>
                    <a:cubicBezTo>
                      <a:pt x="1796796" y="0"/>
                      <a:pt x="2004060" y="41910"/>
                      <a:pt x="2199259" y="124460"/>
                    </a:cubicBezTo>
                    <a:cubicBezTo>
                      <a:pt x="2387727" y="204216"/>
                      <a:pt x="2557018" y="318389"/>
                      <a:pt x="2702433" y="463677"/>
                    </a:cubicBezTo>
                    <a:cubicBezTo>
                      <a:pt x="2847848" y="609092"/>
                      <a:pt x="2961894" y="778383"/>
                      <a:pt x="3041650" y="966851"/>
                    </a:cubicBezTo>
                    <a:cubicBezTo>
                      <a:pt x="3124200" y="1162050"/>
                      <a:pt x="3166110" y="1369314"/>
                      <a:pt x="3166110" y="1583055"/>
                    </a:cubicBezTo>
                    <a:lnTo>
                      <a:pt x="3166110" y="6170168"/>
                    </a:lnTo>
                    <a:cubicBezTo>
                      <a:pt x="3165983" y="6231890"/>
                      <a:pt x="3115818" y="6282055"/>
                      <a:pt x="3053969" y="6282055"/>
                    </a:cubicBezTo>
                    <a:close/>
                    <a:moveTo>
                      <a:pt x="1583055" y="8763"/>
                    </a:moveTo>
                    <a:cubicBezTo>
                      <a:pt x="1370584" y="8763"/>
                      <a:pt x="1164336" y="50419"/>
                      <a:pt x="970280" y="132461"/>
                    </a:cubicBezTo>
                    <a:cubicBezTo>
                      <a:pt x="782828" y="211709"/>
                      <a:pt x="614426" y="325247"/>
                      <a:pt x="469900" y="469900"/>
                    </a:cubicBezTo>
                    <a:cubicBezTo>
                      <a:pt x="325374" y="614553"/>
                      <a:pt x="211709" y="782701"/>
                      <a:pt x="132461" y="970280"/>
                    </a:cubicBezTo>
                    <a:cubicBezTo>
                      <a:pt x="50419" y="1164336"/>
                      <a:pt x="8763" y="1370584"/>
                      <a:pt x="8763" y="1583055"/>
                    </a:cubicBezTo>
                    <a:lnTo>
                      <a:pt x="8763" y="6170168"/>
                    </a:lnTo>
                    <a:cubicBezTo>
                      <a:pt x="8763" y="6227064"/>
                      <a:pt x="55118" y="6273419"/>
                      <a:pt x="112014" y="6273419"/>
                    </a:cubicBezTo>
                    <a:lnTo>
                      <a:pt x="3053969" y="6273419"/>
                    </a:lnTo>
                    <a:cubicBezTo>
                      <a:pt x="3110865" y="6273419"/>
                      <a:pt x="3157220" y="6227064"/>
                      <a:pt x="3157220" y="6170168"/>
                    </a:cubicBezTo>
                    <a:lnTo>
                      <a:pt x="3157220" y="1583055"/>
                    </a:lnTo>
                    <a:cubicBezTo>
                      <a:pt x="3157220" y="1370584"/>
                      <a:pt x="3115564" y="1164336"/>
                      <a:pt x="3033522" y="970280"/>
                    </a:cubicBezTo>
                    <a:cubicBezTo>
                      <a:pt x="2954274" y="782828"/>
                      <a:pt x="2840736" y="614426"/>
                      <a:pt x="2696083" y="469900"/>
                    </a:cubicBezTo>
                    <a:cubicBezTo>
                      <a:pt x="2551557" y="325374"/>
                      <a:pt x="2383155" y="211836"/>
                      <a:pt x="2195703" y="132461"/>
                    </a:cubicBezTo>
                    <a:cubicBezTo>
                      <a:pt x="2001647" y="50292"/>
                      <a:pt x="1795526" y="8763"/>
                      <a:pt x="1583055" y="8763"/>
                    </a:cubicBezTo>
                    <a:close/>
                  </a:path>
                </a:pathLst>
              </a:custGeom>
              <a:solidFill>
                <a:srgbClr val="9DB3C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15"/>
              <p:cNvSpPr/>
              <p:nvPr/>
            </p:nvSpPr>
            <p:spPr>
              <a:xfrm>
                <a:off x="4318" y="4318"/>
                <a:ext cx="3157347" cy="6273419"/>
              </a:xfrm>
              <a:custGeom>
                <a:avLst/>
                <a:gdLst/>
                <a:ahLst/>
                <a:cxnLst/>
                <a:rect l="l" t="t" r="r" b="b"/>
                <a:pathLst>
                  <a:path w="3157347" h="6273419">
                    <a:moveTo>
                      <a:pt x="3049651" y="6273419"/>
                    </a:moveTo>
                    <a:lnTo>
                      <a:pt x="107696" y="6273419"/>
                    </a:lnTo>
                    <a:cubicBezTo>
                      <a:pt x="48260" y="6273419"/>
                      <a:pt x="0" y="6225286"/>
                      <a:pt x="0" y="6165723"/>
                    </a:cubicBezTo>
                    <a:lnTo>
                      <a:pt x="0" y="1578737"/>
                    </a:lnTo>
                    <a:cubicBezTo>
                      <a:pt x="0" y="706882"/>
                      <a:pt x="706882" y="0"/>
                      <a:pt x="1578737" y="0"/>
                    </a:cubicBezTo>
                    <a:lnTo>
                      <a:pt x="1578737" y="0"/>
                    </a:lnTo>
                    <a:cubicBezTo>
                      <a:pt x="2450592" y="0"/>
                      <a:pt x="3157347" y="706755"/>
                      <a:pt x="3157347" y="1578610"/>
                    </a:cubicBezTo>
                    <a:lnTo>
                      <a:pt x="3157347" y="6165723"/>
                    </a:lnTo>
                    <a:cubicBezTo>
                      <a:pt x="3157347" y="6225286"/>
                      <a:pt x="3109087" y="6273419"/>
                      <a:pt x="3049651" y="6273419"/>
                    </a:cubicBezTo>
                    <a:close/>
                  </a:path>
                </a:pathLst>
              </a:custGeom>
              <a:solidFill>
                <a:srgbClr val="E7EDFE">
                  <a:alpha val="92000"/>
                </a:srgbClr>
              </a:solidFill>
              <a:ln w="12700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7" name="Título 26"/>
          <p:cNvSpPr>
            <a:spLocks noGrp="1"/>
          </p:cNvSpPr>
          <p:nvPr>
            <p:ph type="title"/>
          </p:nvPr>
        </p:nvSpPr>
        <p:spPr>
          <a:xfrm>
            <a:off x="588645" y="2810593"/>
            <a:ext cx="9677400" cy="825046"/>
          </a:xfrm>
        </p:spPr>
        <p:txBody>
          <a:bodyPr/>
          <a:lstStyle/>
          <a:p>
            <a:r>
              <a:rPr lang="en-US" altLang="es-ES" sz="4000" b="1" dirty="0"/>
              <a:t>PREGUNTAS DE LA OPONENCIA</a:t>
            </a:r>
          </a:p>
        </p:txBody>
      </p:sp>
    </p:spTree>
    <p:extLst>
      <p:ext uri="{BB962C8B-B14F-4D97-AF65-F5344CB8AC3E}">
        <p14:creationId xmlns:p14="http://schemas.microsoft.com/office/powerpoint/2010/main" val="413916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295305" y="414837"/>
            <a:ext cx="8898277" cy="0"/>
          </a:xfrm>
          <a:prstGeom prst="line">
            <a:avLst/>
          </a:prstGeom>
          <a:ln w="95250" cap="flat">
            <a:solidFill>
              <a:srgbClr val="041A5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18338" y="852923"/>
            <a:ext cx="9897411" cy="360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30"/>
              </a:lnSpc>
            </a:pPr>
            <a:r>
              <a:rPr lang="es-ES" sz="2400" b="1" spc="180" dirty="0">
                <a:solidFill>
                  <a:srgbClr val="041A59"/>
                </a:solidFill>
                <a:cs typeface="Arial" panose="020B0604020202020204" pitchFamily="34" charset="0"/>
              </a:rPr>
              <a:t>Has mencionado que el sistema mejorará la gestión del inventario.</a:t>
            </a:r>
          </a:p>
          <a:p>
            <a:pPr algn="just">
              <a:lnSpc>
                <a:spcPts val="4830"/>
              </a:lnSpc>
            </a:pPr>
            <a:endParaRPr lang="es-ES" sz="2400" b="1" spc="180" dirty="0">
              <a:solidFill>
                <a:srgbClr val="041A59"/>
              </a:solidFill>
              <a:cs typeface="Arial" panose="020B0604020202020204" pitchFamily="34" charset="0"/>
            </a:endParaRPr>
          </a:p>
          <a:p>
            <a:pPr algn="just">
              <a:lnSpc>
                <a:spcPts val="4830"/>
              </a:lnSpc>
            </a:pPr>
            <a:r>
              <a:rPr lang="es-ES" sz="2400" b="1" spc="180" dirty="0">
                <a:solidFill>
                  <a:srgbClr val="041A59"/>
                </a:solidFill>
                <a:cs typeface="Arial" panose="020B0604020202020204" pitchFamily="34" charset="0"/>
              </a:rPr>
              <a:t>¿Qué características específicas del sistema están diseñadas para abordar las deficiencias actuales en la gestión manual del inventario?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5305" y="2360314"/>
            <a:ext cx="1152498" cy="238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5"/>
              </a:lnSpc>
            </a:pPr>
            <a:r>
              <a:rPr lang="en-US" sz="10795" spc="696">
                <a:solidFill>
                  <a:srgbClr val="041A59"/>
                </a:solidFill>
                <a:latin typeface="Times New Roman" panose="02020603050405020304"/>
              </a:rPr>
              <a:t>1</a:t>
            </a:r>
          </a:p>
        </p:txBody>
      </p:sp>
      <p:sp>
        <p:nvSpPr>
          <p:cNvPr id="6" name="AutoShape 6"/>
          <p:cNvSpPr/>
          <p:nvPr/>
        </p:nvSpPr>
        <p:spPr>
          <a:xfrm>
            <a:off x="1155037" y="3390900"/>
            <a:ext cx="292766" cy="0"/>
          </a:xfrm>
          <a:prstGeom prst="line">
            <a:avLst/>
          </a:prstGeom>
          <a:ln w="76200" cap="flat">
            <a:solidFill>
              <a:srgbClr val="041A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2"/>
          <p:cNvSpPr/>
          <p:nvPr/>
        </p:nvSpPr>
        <p:spPr>
          <a:xfrm>
            <a:off x="3293723" y="6537420"/>
            <a:ext cx="8898277" cy="0"/>
          </a:xfrm>
          <a:prstGeom prst="line">
            <a:avLst/>
          </a:prstGeom>
          <a:ln w="95250" cap="flat">
            <a:solidFill>
              <a:srgbClr val="041A59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4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Respuesta</a:t>
            </a:r>
            <a:endParaRPr lang="es-ES" dirty="0"/>
          </a:p>
        </p:txBody>
      </p:sp>
      <p:sp>
        <p:nvSpPr>
          <p:cNvPr id="13" name="Cuadro de texto 39"/>
          <p:cNvSpPr txBox="1"/>
          <p:nvPr/>
        </p:nvSpPr>
        <p:spPr>
          <a:xfrm>
            <a:off x="9290683" y="5625889"/>
            <a:ext cx="4660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altLang="en-US" sz="2400" b="1" dirty="0">
                <a:solidFill>
                  <a:schemeClr val="bg1"/>
                </a:solidFill>
              </a:rPr>
              <a:t>Control</a:t>
            </a:r>
          </a:p>
        </p:txBody>
      </p:sp>
      <p:sp>
        <p:nvSpPr>
          <p:cNvPr id="14" name="Cuadro de texto 35"/>
          <p:cNvSpPr txBox="1"/>
          <p:nvPr/>
        </p:nvSpPr>
        <p:spPr>
          <a:xfrm>
            <a:off x="-2816649" y="3035300"/>
            <a:ext cx="5627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altLang="en-US" sz="2400" b="1" dirty="0">
                <a:solidFill>
                  <a:schemeClr val="bg1"/>
                </a:solidFill>
              </a:rPr>
              <a:t>Simplicidad</a:t>
            </a:r>
          </a:p>
        </p:txBody>
      </p:sp>
      <p:sp>
        <p:nvSpPr>
          <p:cNvPr id="15" name="Cuadro de texto 38"/>
          <p:cNvSpPr txBox="1"/>
          <p:nvPr/>
        </p:nvSpPr>
        <p:spPr>
          <a:xfrm>
            <a:off x="-2816649" y="4336415"/>
            <a:ext cx="5627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altLang="en-US" sz="2400" b="1" dirty="0">
                <a:solidFill>
                  <a:schemeClr val="bg1"/>
                </a:solidFill>
              </a:rPr>
              <a:t>Facilidad</a:t>
            </a:r>
          </a:p>
        </p:txBody>
      </p:sp>
      <p:sp>
        <p:nvSpPr>
          <p:cNvPr id="16" name="Cuadro de texto 39"/>
          <p:cNvSpPr txBox="1"/>
          <p:nvPr/>
        </p:nvSpPr>
        <p:spPr>
          <a:xfrm>
            <a:off x="-2816649" y="5643669"/>
            <a:ext cx="562758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altLang="en-US" sz="2400" b="1" dirty="0">
                <a:solidFill>
                  <a:schemeClr val="bg1"/>
                </a:solidFill>
              </a:rPr>
              <a:t>Portabilidad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5D59B-5ECB-5D47-8402-2E0ACDF06ECF}"/>
              </a:ext>
            </a:extLst>
          </p:cNvPr>
          <p:cNvSpPr txBox="1"/>
          <p:nvPr/>
        </p:nvSpPr>
        <p:spPr>
          <a:xfrm>
            <a:off x="728507" y="1345616"/>
            <a:ext cx="536749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b="1" dirty="0"/>
              <a:t>Actualiza el inventario en tiempo real</a:t>
            </a:r>
          </a:p>
          <a:p>
            <a:pPr algn="just"/>
            <a:endParaRPr lang="es-ES" sz="2000" dirty="0"/>
          </a:p>
          <a:p>
            <a:pPr algn="just"/>
            <a:r>
              <a:rPr lang="es-ES" sz="2000" b="1" dirty="0"/>
              <a:t>Genera reportes automatizados</a:t>
            </a:r>
          </a:p>
          <a:p>
            <a:pPr algn="just"/>
            <a:endParaRPr lang="es-ES" sz="2000" dirty="0"/>
          </a:p>
          <a:p>
            <a:pPr algn="just"/>
            <a:r>
              <a:rPr lang="es-ES" sz="2000" b="1" dirty="0"/>
              <a:t>Incluye alertas de stock bajo</a:t>
            </a:r>
            <a:r>
              <a:rPr lang="es-ES" sz="2000" dirty="0"/>
              <a:t>.</a:t>
            </a:r>
          </a:p>
          <a:p>
            <a:endParaRPr lang="es-E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pic>
        <p:nvPicPr>
          <p:cNvPr id="17" name="Picture 1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BD406E21-FF5E-5B4B-84C8-0DCBCEE9E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9" y="4494516"/>
            <a:ext cx="2966370" cy="1379340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1FF5E8E0-0995-0C7E-B41D-F7B56E272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816" y="4471654"/>
            <a:ext cx="1729890" cy="1425063"/>
          </a:xfrm>
          <a:prstGeom prst="rect">
            <a:avLst/>
          </a:prstGeom>
        </p:spPr>
      </p:pic>
      <p:pic>
        <p:nvPicPr>
          <p:cNvPr id="32" name="Picture 31" descr="A screenshot of a receipt&#10;&#10;Description automatically generated">
            <a:extLst>
              <a:ext uri="{FF2B5EF4-FFF2-40B4-BE49-F238E27FC236}">
                <a16:creationId xmlns:a16="http://schemas.microsoft.com/office/drawing/2014/main" id="{444003F7-0122-9301-DA69-91303FFF2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29" y="1528530"/>
            <a:ext cx="4237087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64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295305" y="414837"/>
            <a:ext cx="8898277" cy="0"/>
          </a:xfrm>
          <a:prstGeom prst="line">
            <a:avLst/>
          </a:prstGeom>
          <a:ln w="95250" cap="flat">
            <a:solidFill>
              <a:srgbClr val="041A5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89221" y="2594303"/>
            <a:ext cx="9550064" cy="159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b="1" spc="180" dirty="0">
                <a:solidFill>
                  <a:srgbClr val="041A59"/>
                </a:solidFill>
                <a:cs typeface="Arial" panose="020B0604020202020204" pitchFamily="34" charset="0"/>
              </a:rPr>
              <a:t>¿Qué criterios te llevaron a elegir las métricas específicas para evaluar los requisitos no funcionales, especialmente en términos de rendimiento y escalabilidad?</a:t>
            </a:r>
            <a:endParaRPr lang="en-US" sz="2400" b="1" spc="180" dirty="0">
              <a:solidFill>
                <a:srgbClr val="041A59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5305" y="2360314"/>
            <a:ext cx="1152498" cy="211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5"/>
              </a:lnSpc>
            </a:pPr>
            <a:r>
              <a:rPr lang="en-US" sz="10795" spc="696" dirty="0">
                <a:solidFill>
                  <a:srgbClr val="041A59"/>
                </a:solidFill>
                <a:latin typeface="Times New Roman" panose="02020603050405020304"/>
              </a:rPr>
              <a:t>2</a:t>
            </a:r>
          </a:p>
        </p:txBody>
      </p:sp>
      <p:sp>
        <p:nvSpPr>
          <p:cNvPr id="6" name="AutoShape 6"/>
          <p:cNvSpPr/>
          <p:nvPr/>
        </p:nvSpPr>
        <p:spPr>
          <a:xfrm>
            <a:off x="1155037" y="3390900"/>
            <a:ext cx="292766" cy="0"/>
          </a:xfrm>
          <a:prstGeom prst="line">
            <a:avLst/>
          </a:prstGeom>
          <a:ln w="76200" cap="flat">
            <a:solidFill>
              <a:srgbClr val="041A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2"/>
          <p:cNvSpPr/>
          <p:nvPr/>
        </p:nvSpPr>
        <p:spPr>
          <a:xfrm>
            <a:off x="3293723" y="6537420"/>
            <a:ext cx="8898277" cy="0"/>
          </a:xfrm>
          <a:prstGeom prst="line">
            <a:avLst/>
          </a:prstGeom>
          <a:ln w="95250" cap="flat">
            <a:solidFill>
              <a:srgbClr val="041A59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69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009294" cy="825046"/>
          </a:xfrm>
        </p:spPr>
        <p:txBody>
          <a:bodyPr/>
          <a:lstStyle/>
          <a:p>
            <a:r>
              <a:rPr lang="es-ES" sz="3200" dirty="0"/>
              <a:t>Respuesta      </a:t>
            </a:r>
            <a:r>
              <a:rPr lang="es-ES" sz="3200" b="1" dirty="0"/>
              <a:t>                                          </a:t>
            </a:r>
            <a:endParaRPr lang="es-E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2B56FA-1FE3-022B-5CDF-4F7134A7D88E}"/>
              </a:ext>
            </a:extLst>
          </p:cNvPr>
          <p:cNvSpPr txBox="1"/>
          <p:nvPr/>
        </p:nvSpPr>
        <p:spPr>
          <a:xfrm>
            <a:off x="501212" y="1922375"/>
            <a:ext cx="81975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Necesidades de la tienda y su entorno competitivo.</a:t>
            </a:r>
          </a:p>
          <a:p>
            <a:endParaRPr lang="es-E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Usabilidad: </a:t>
            </a:r>
            <a:r>
              <a:rPr lang="es-ES" sz="2000" dirty="0"/>
              <a:t>interfaces intuitivas y responsivas.</a:t>
            </a:r>
            <a:endParaRPr lang="es-ES" sz="3200" b="1" dirty="0"/>
          </a:p>
          <a:p>
            <a:pPr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buFont typeface="Arial" panose="020B0604020202020204" pitchFamily="34" charset="0"/>
              <a:buChar char="•"/>
            </a:pPr>
            <a:endParaRPr lang="es-ES" sz="2400" b="1" dirty="0"/>
          </a:p>
          <a:p>
            <a:pPr>
              <a:buFont typeface="Arial" panose="020B0604020202020204" pitchFamily="34" charset="0"/>
              <a:buChar char="•"/>
            </a:pPr>
            <a:endParaRPr lang="es-ES" sz="2400" b="1" dirty="0"/>
          </a:p>
          <a:p>
            <a:pPr>
              <a:buFont typeface="Arial" panose="020B0604020202020204" pitchFamily="34" charset="0"/>
              <a:buChar char="•"/>
            </a:pPr>
            <a:endParaRPr lang="es-ES" sz="2400" b="1" dirty="0"/>
          </a:p>
          <a:p>
            <a:pPr>
              <a:buFont typeface="Arial" panose="020B0604020202020204" pitchFamily="34" charset="0"/>
              <a:buChar char="•"/>
            </a:pPr>
            <a:endParaRPr lang="es-ES" sz="2400" b="1" dirty="0"/>
          </a:p>
          <a:p>
            <a:pPr>
              <a:buFont typeface="Arial" panose="020B0604020202020204" pitchFamily="34" charset="0"/>
              <a:buChar char="•"/>
            </a:pPr>
            <a:endParaRPr lang="es-ES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400" b="1" dirty="0"/>
              <a:t>Rendimiento: </a:t>
            </a:r>
            <a:r>
              <a:rPr lang="es-ES" sz="2000" dirty="0"/>
              <a:t>manejar más usuarios y datos.</a:t>
            </a:r>
            <a:endParaRPr lang="es-ES" sz="3200" b="1" dirty="0"/>
          </a:p>
          <a:p>
            <a:endParaRPr lang="es-E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603AF-8E1B-D54C-AA00-00FD9187A2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653" y="4493459"/>
            <a:ext cx="2333688" cy="1166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1D967CE-E465-EA70-B21C-9769B1C300B2}"/>
              </a:ext>
            </a:extLst>
          </p:cNvPr>
          <p:cNvCxnSpPr/>
          <p:nvPr/>
        </p:nvCxnSpPr>
        <p:spPr>
          <a:xfrm>
            <a:off x="6351374" y="2903837"/>
            <a:ext cx="10997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logo for a lighthouse&#10;&#10;Description automatically generated">
            <a:extLst>
              <a:ext uri="{FF2B5EF4-FFF2-40B4-BE49-F238E27FC236}">
                <a16:creationId xmlns:a16="http://schemas.microsoft.com/office/drawing/2014/main" id="{0E0FC63B-DFD1-A3CD-DFEF-7BCD427659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653" y="1922375"/>
            <a:ext cx="2333689" cy="1555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D7B8D2-9065-0CF8-D6BD-9A709D0C9909}"/>
              </a:ext>
            </a:extLst>
          </p:cNvPr>
          <p:cNvCxnSpPr/>
          <p:nvPr/>
        </p:nvCxnSpPr>
        <p:spPr>
          <a:xfrm>
            <a:off x="6351373" y="5453448"/>
            <a:ext cx="10997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082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295305" y="414837"/>
            <a:ext cx="8898277" cy="0"/>
          </a:xfrm>
          <a:prstGeom prst="line">
            <a:avLst/>
          </a:prstGeom>
          <a:ln w="95250" cap="flat">
            <a:solidFill>
              <a:srgbClr val="041A5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18338" y="852923"/>
            <a:ext cx="9897411" cy="360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30"/>
              </a:lnSpc>
            </a:pPr>
            <a:r>
              <a:rPr lang="es-ES" sz="2400" b="1" spc="180" dirty="0">
                <a:solidFill>
                  <a:srgbClr val="041A59"/>
                </a:solidFill>
                <a:cs typeface="Arial" panose="020B0604020202020204" pitchFamily="34" charset="0"/>
              </a:rPr>
              <a:t>Dado que se planea crear una tienda online.</a:t>
            </a:r>
          </a:p>
          <a:p>
            <a:pPr algn="just">
              <a:lnSpc>
                <a:spcPts val="4830"/>
              </a:lnSpc>
            </a:pPr>
            <a:endParaRPr lang="es-ES" sz="2400" b="1" spc="180" dirty="0">
              <a:solidFill>
                <a:srgbClr val="041A59"/>
              </a:solidFill>
              <a:cs typeface="Arial" panose="020B0604020202020204" pitchFamily="34" charset="0"/>
            </a:endParaRPr>
          </a:p>
          <a:p>
            <a:pPr algn="just">
              <a:lnSpc>
                <a:spcPts val="4830"/>
              </a:lnSpc>
            </a:pPr>
            <a:endParaRPr lang="es-ES" sz="2400" b="1" spc="180" dirty="0">
              <a:solidFill>
                <a:srgbClr val="041A59"/>
              </a:solidFill>
              <a:cs typeface="Arial" panose="020B0604020202020204" pitchFamily="34" charset="0"/>
            </a:endParaRPr>
          </a:p>
          <a:p>
            <a:pPr algn="just">
              <a:lnSpc>
                <a:spcPts val="4830"/>
              </a:lnSpc>
            </a:pPr>
            <a:r>
              <a:rPr lang="es-ES" sz="2400" b="1" spc="180" dirty="0">
                <a:solidFill>
                  <a:srgbClr val="041A59"/>
                </a:solidFill>
                <a:cs typeface="Arial" panose="020B0604020202020204" pitchFamily="34" charset="0"/>
              </a:rPr>
              <a:t>¿Qué medidas se implementaron para garantizar la seguridad de los datos de los usuarios y proteger su información sensible?</a:t>
            </a:r>
            <a:endParaRPr lang="en-US" sz="2400" b="1" spc="180" dirty="0">
              <a:solidFill>
                <a:srgbClr val="041A59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5305" y="2360314"/>
            <a:ext cx="1152498" cy="211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5"/>
              </a:lnSpc>
            </a:pPr>
            <a:r>
              <a:rPr lang="en-US" sz="10795" spc="696" dirty="0">
                <a:solidFill>
                  <a:srgbClr val="041A59"/>
                </a:solidFill>
                <a:latin typeface="Times New Roman" panose="02020603050405020304"/>
              </a:rPr>
              <a:t>3</a:t>
            </a:r>
          </a:p>
        </p:txBody>
      </p:sp>
      <p:sp>
        <p:nvSpPr>
          <p:cNvPr id="6" name="AutoShape 6"/>
          <p:cNvSpPr/>
          <p:nvPr/>
        </p:nvSpPr>
        <p:spPr>
          <a:xfrm>
            <a:off x="1155037" y="3390900"/>
            <a:ext cx="292766" cy="0"/>
          </a:xfrm>
          <a:prstGeom prst="line">
            <a:avLst/>
          </a:prstGeom>
          <a:ln w="76200" cap="flat">
            <a:solidFill>
              <a:srgbClr val="041A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2"/>
          <p:cNvSpPr/>
          <p:nvPr/>
        </p:nvSpPr>
        <p:spPr>
          <a:xfrm>
            <a:off x="3293723" y="6537420"/>
            <a:ext cx="8898277" cy="0"/>
          </a:xfrm>
          <a:prstGeom prst="line">
            <a:avLst/>
          </a:prstGeom>
          <a:ln w="95250" cap="flat">
            <a:solidFill>
              <a:srgbClr val="041A59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57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</p:spPr>
        <p:txBody>
          <a:bodyPr/>
          <a:lstStyle/>
          <a:p>
            <a:r>
              <a:rPr lang="es-ES" sz="3200" dirty="0"/>
              <a:t>Respuesta</a:t>
            </a: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A4B47-4641-5013-C9B7-7A5E376613F5}"/>
              </a:ext>
            </a:extLst>
          </p:cNvPr>
          <p:cNvSpPr txBox="1"/>
          <p:nvPr/>
        </p:nvSpPr>
        <p:spPr>
          <a:xfrm>
            <a:off x="1078073" y="2280058"/>
            <a:ext cx="10178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ES" sz="2400" b="1" dirty="0"/>
              <a:t>Hash unidireccional</a:t>
            </a:r>
            <a:r>
              <a:rPr lang="es-ES" sz="2400" dirty="0"/>
              <a:t>: Encriptadas e ilegibles.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400" b="1" dirty="0"/>
              <a:t>JWT (JSON Web Tokens)</a:t>
            </a:r>
            <a:r>
              <a:rPr lang="es-ES" sz="2400" dirty="0"/>
              <a:t>: Garantiza sesiones seguras.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400" b="1" dirty="0"/>
              <a:t>Protección de rutas y roles</a:t>
            </a:r>
            <a:r>
              <a:rPr lang="es-ES" sz="2400" dirty="0"/>
              <a:t>: Solo usuarios con los permisos adecuados.</a:t>
            </a:r>
            <a:br>
              <a:rPr lang="es-ES" sz="2400" dirty="0"/>
            </a:br>
            <a:endParaRPr lang="en-US" sz="2400" dirty="0"/>
          </a:p>
        </p:txBody>
      </p:sp>
      <p:pic>
        <p:nvPicPr>
          <p:cNvPr id="12" name="Picture 11" descr="A key logo and a shield&#10;&#10;Description automatically generated">
            <a:extLst>
              <a:ext uri="{FF2B5EF4-FFF2-40B4-BE49-F238E27FC236}">
                <a16:creationId xmlns:a16="http://schemas.microsoft.com/office/drawing/2014/main" id="{F519BA8C-87EE-4507-A270-48EDFF07BA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49" y="4129113"/>
            <a:ext cx="3489365" cy="1962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 descr="A logo with a blue background&#10;&#10;Description automatically generated">
            <a:extLst>
              <a:ext uri="{FF2B5EF4-FFF2-40B4-BE49-F238E27FC236}">
                <a16:creationId xmlns:a16="http://schemas.microsoft.com/office/drawing/2014/main" id="{436AED62-CFB3-A28E-FD66-A203332983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53" y="4353527"/>
            <a:ext cx="2488155" cy="1513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B47B7-8D0C-9658-5E96-AC4471E33110}"/>
              </a:ext>
            </a:extLst>
          </p:cNvPr>
          <p:cNvSpPr txBox="1"/>
          <p:nvPr/>
        </p:nvSpPr>
        <p:spPr>
          <a:xfrm>
            <a:off x="3398100" y="1211895"/>
            <a:ext cx="568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Contrase</a:t>
            </a:r>
            <a:r>
              <a:rPr lang="es-ES" sz="2800" b="1" dirty="0"/>
              <a:t>ñ</a:t>
            </a:r>
            <a:r>
              <a:rPr lang="en-US" sz="2800" b="1" dirty="0"/>
              <a:t>as de Usuarios</a:t>
            </a:r>
          </a:p>
        </p:txBody>
      </p:sp>
    </p:spTree>
    <p:extLst>
      <p:ext uri="{BB962C8B-B14F-4D97-AF65-F5344CB8AC3E}">
        <p14:creationId xmlns:p14="http://schemas.microsoft.com/office/powerpoint/2010/main" val="464453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AEF4-758D-7306-300B-5B9F1CD31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9A4EF962-7540-7F8B-FC7D-4ECBC93E487F}"/>
              </a:ext>
            </a:extLst>
          </p:cNvPr>
          <p:cNvSpPr/>
          <p:nvPr/>
        </p:nvSpPr>
        <p:spPr>
          <a:xfrm>
            <a:off x="295305" y="414837"/>
            <a:ext cx="8898277" cy="0"/>
          </a:xfrm>
          <a:prstGeom prst="line">
            <a:avLst/>
          </a:prstGeom>
          <a:ln w="95250" cap="flat">
            <a:solidFill>
              <a:srgbClr val="041A5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BB81392-41A0-928E-3A75-A1515E75E1AC}"/>
              </a:ext>
            </a:extLst>
          </p:cNvPr>
          <p:cNvSpPr txBox="1"/>
          <p:nvPr/>
        </p:nvSpPr>
        <p:spPr>
          <a:xfrm>
            <a:off x="1818338" y="852923"/>
            <a:ext cx="9897411" cy="299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30"/>
              </a:lnSpc>
            </a:pPr>
            <a:r>
              <a:rPr lang="es-ES" sz="2400" b="1" spc="180" dirty="0">
                <a:solidFill>
                  <a:srgbClr val="041A59"/>
                </a:solidFill>
                <a:cs typeface="Arial" panose="020B0604020202020204" pitchFamily="34" charset="0"/>
              </a:rPr>
              <a:t>En las recomendaciones se propone la adición de nuevos módulos. </a:t>
            </a:r>
          </a:p>
          <a:p>
            <a:pPr algn="just">
              <a:lnSpc>
                <a:spcPts val="4830"/>
              </a:lnSpc>
            </a:pPr>
            <a:endParaRPr lang="es-ES" sz="2400" b="1" spc="180" dirty="0">
              <a:solidFill>
                <a:srgbClr val="041A59"/>
              </a:solidFill>
              <a:cs typeface="Arial" panose="020B0604020202020204" pitchFamily="34" charset="0"/>
            </a:endParaRPr>
          </a:p>
          <a:p>
            <a:pPr algn="just">
              <a:lnSpc>
                <a:spcPts val="4830"/>
              </a:lnSpc>
            </a:pPr>
            <a:r>
              <a:rPr lang="es-ES" sz="2400" b="1" spc="180" dirty="0">
                <a:solidFill>
                  <a:srgbClr val="041A59"/>
                </a:solidFill>
                <a:cs typeface="Arial" panose="020B0604020202020204" pitchFamily="34" charset="0"/>
              </a:rPr>
              <a:t>¿Cómo se garantizó que el sistema sea escalable para permitir la futura incorporación de estos?</a:t>
            </a:r>
            <a:endParaRPr lang="en-US" sz="2400" b="1" spc="180" dirty="0">
              <a:solidFill>
                <a:srgbClr val="041A59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28F2505-C046-5817-B5DC-7AE7E5A03A4D}"/>
              </a:ext>
            </a:extLst>
          </p:cNvPr>
          <p:cNvSpPr txBox="1"/>
          <p:nvPr/>
        </p:nvSpPr>
        <p:spPr>
          <a:xfrm>
            <a:off x="295305" y="2360314"/>
            <a:ext cx="1152498" cy="2113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15"/>
              </a:lnSpc>
            </a:pPr>
            <a:r>
              <a:rPr lang="en-US" sz="10795" spc="696" dirty="0">
                <a:solidFill>
                  <a:srgbClr val="041A59"/>
                </a:solidFill>
                <a:latin typeface="Times New Roman" panose="02020603050405020304"/>
              </a:rPr>
              <a:t>4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C36F495B-E4CB-9849-02D7-C12E78308931}"/>
              </a:ext>
            </a:extLst>
          </p:cNvPr>
          <p:cNvSpPr/>
          <p:nvPr/>
        </p:nvSpPr>
        <p:spPr>
          <a:xfrm>
            <a:off x="1155037" y="3390900"/>
            <a:ext cx="292766" cy="0"/>
          </a:xfrm>
          <a:prstGeom prst="line">
            <a:avLst/>
          </a:prstGeom>
          <a:ln w="76200" cap="flat">
            <a:solidFill>
              <a:srgbClr val="041A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5819124C-91B3-A6BE-DF58-C9154699A9F0}"/>
              </a:ext>
            </a:extLst>
          </p:cNvPr>
          <p:cNvSpPr/>
          <p:nvPr/>
        </p:nvSpPr>
        <p:spPr>
          <a:xfrm>
            <a:off x="3293723" y="6537420"/>
            <a:ext cx="8898277" cy="0"/>
          </a:xfrm>
          <a:prstGeom prst="line">
            <a:avLst/>
          </a:prstGeom>
          <a:ln w="95250" cap="flat">
            <a:solidFill>
              <a:srgbClr val="041A59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93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45240-CD9B-2691-7E8D-692991AD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1F81A619-E1B8-B612-629F-88F180DC6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522029" cy="825046"/>
          </a:xfrm>
        </p:spPr>
        <p:txBody>
          <a:bodyPr/>
          <a:lstStyle/>
          <a:p>
            <a:r>
              <a:rPr lang="es-ES" sz="3200" dirty="0"/>
              <a:t>Respuesta</a:t>
            </a: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69C3E-CFEB-B48A-1D7B-F012773BD64D}"/>
              </a:ext>
            </a:extLst>
          </p:cNvPr>
          <p:cNvSpPr txBox="1"/>
          <p:nvPr/>
        </p:nvSpPr>
        <p:spPr>
          <a:xfrm>
            <a:off x="381553" y="1650530"/>
            <a:ext cx="87750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/>
              <a:t>El sistema fue diseñado con escalabilidad en mente.</a:t>
            </a:r>
          </a:p>
          <a:p>
            <a:pPr algn="just"/>
            <a:endParaRPr lang="es-ES" sz="2400" b="1" dirty="0"/>
          </a:p>
          <a:p>
            <a:pPr algn="just"/>
            <a:r>
              <a:rPr lang="es-ES" sz="2400" b="1" dirty="0"/>
              <a:t>Sin necesidad de rediseñar desde cero.</a:t>
            </a:r>
          </a:p>
          <a:p>
            <a:pPr algn="just"/>
            <a:endParaRPr lang="es-ES" sz="2000" dirty="0"/>
          </a:p>
          <a:p>
            <a:pPr algn="just"/>
            <a:endParaRPr lang="es-E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b="1" dirty="0"/>
              <a:t>Arquitectura modular</a:t>
            </a:r>
            <a:r>
              <a:rPr lang="es-ES" sz="2000" dirty="0"/>
              <a:t>: React separa funcionalidades en componentes.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b="1" dirty="0"/>
              <a:t>Uso de React Query</a:t>
            </a:r>
            <a:r>
              <a:rPr lang="es-ES" sz="2000" dirty="0"/>
              <a:t>: Gestiona eficientemente las solicitudes bajo alta demanda.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s-ES" sz="2000" b="1" dirty="0"/>
              <a:t>Pruebas de carga y estrés</a:t>
            </a:r>
            <a:r>
              <a:rPr lang="es-ES" sz="2000" dirty="0"/>
              <a:t>: Confirman la capacidad del sistema para manejar hasta 3000 solicitudes sin degradación del rendimiento.</a:t>
            </a:r>
          </a:p>
          <a:p>
            <a:endParaRPr lang="en-US" dirty="0"/>
          </a:p>
        </p:txBody>
      </p:sp>
      <p:pic>
        <p:nvPicPr>
          <p:cNvPr id="4" name="Picture 3" descr="A blue atom symbol next to a blue and white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E155A349-B8DA-1C2F-09C2-D3D597D66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86" y="1190172"/>
            <a:ext cx="2566087" cy="1443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logo with a flower&#10;&#10;Description automatically generated">
            <a:extLst>
              <a:ext uri="{FF2B5EF4-FFF2-40B4-BE49-F238E27FC236}">
                <a16:creationId xmlns:a16="http://schemas.microsoft.com/office/drawing/2014/main" id="{22C67408-0F2E-2C6B-3051-387BD1F72C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61" y="3305781"/>
            <a:ext cx="1474192" cy="936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A9C48-F4FD-7DD1-3B32-10C116455F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40" y="4729151"/>
            <a:ext cx="1877353" cy="938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307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B7A3722-A62F-4A9B-A9BB-D150446A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Problema de investigación</a:t>
            </a:r>
            <a:endParaRPr lang="es-C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627567"/>
            <a:ext cx="6773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¿</a:t>
            </a:r>
            <a:r>
              <a:rPr lang="es-ES" sz="2800" dirty="0">
                <a:effectLst/>
                <a:ea typeface="Times New Roman" panose="02020603050405020304" pitchFamily="18" charset="0"/>
              </a:rPr>
              <a:t>Cómo contribuir con la gestión de l</a:t>
            </a:r>
            <a:r>
              <a:rPr lang="es-ES" sz="2800" dirty="0">
                <a:ea typeface="Times New Roman" panose="02020603050405020304" pitchFamily="18" charset="0"/>
              </a:rPr>
              <a:t>os procesos de la </a:t>
            </a:r>
            <a:r>
              <a:rPr lang="es-ES" sz="2800" dirty="0">
                <a:effectLst/>
                <a:ea typeface="Times New Roman" panose="02020603050405020304" pitchFamily="18" charset="0"/>
              </a:rPr>
              <a:t>tienda de productos alimenticios Ricardo &amp; Neyde</a:t>
            </a:r>
            <a:r>
              <a:rPr lang="es-ES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? </a:t>
            </a:r>
            <a:endParaRPr lang="es-E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1" y="2235200"/>
            <a:ext cx="2801258" cy="28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79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CEF8A-44CE-8E1C-06DD-D65CB550A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3">
            <a:extLst>
              <a:ext uri="{FF2B5EF4-FFF2-40B4-BE49-F238E27FC236}">
                <a16:creationId xmlns:a16="http://schemas.microsoft.com/office/drawing/2014/main" id="{986693C4-A790-C875-70A1-C4E7E885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033495"/>
            <a:ext cx="7968049" cy="1511997"/>
          </a:xfrm>
        </p:spPr>
        <p:txBody>
          <a:bodyPr anchor="ctr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ES" b="1" kern="1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Sistema de Gestión y Control de </a:t>
            </a:r>
            <a:r>
              <a:rPr lang="es-ES" b="1" kern="100" dirty="0">
                <a:ea typeface="Times New Roman" panose="02020603050405020304" pitchFamily="18" charset="0"/>
                <a:cs typeface="Arial" panose="020B0604020202020204" pitchFamily="34" charset="0"/>
              </a:rPr>
              <a:t>Ventas para la Tienda Ricardo &amp; Neyde</a:t>
            </a:r>
            <a:endParaRPr lang="en-US" b="1" kern="10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C747DAA-036F-159D-5BB6-1D01A9A1C4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49610" y="3863046"/>
            <a:ext cx="7968049" cy="898925"/>
          </a:xfrm>
        </p:spPr>
        <p:txBody>
          <a:bodyPr anchor="ctr">
            <a:noAutofit/>
          </a:bodyPr>
          <a:lstStyle/>
          <a:p>
            <a:pPr algn="just"/>
            <a:r>
              <a:rPr lang="es-ES" b="1" dirty="0">
                <a:solidFill>
                  <a:schemeClr val="tx1"/>
                </a:solidFill>
              </a:rPr>
              <a:t>Trabajo de diploma para optar por el título de Ingeniero en Ciencias Informáticas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E8D0B159-06FA-C07F-963D-E8D5707D53A9}"/>
              </a:ext>
            </a:extLst>
          </p:cNvPr>
          <p:cNvSpPr txBox="1">
            <a:spLocks/>
          </p:cNvSpPr>
          <p:nvPr/>
        </p:nvSpPr>
        <p:spPr>
          <a:xfrm>
            <a:off x="2789536" y="5454885"/>
            <a:ext cx="7181850" cy="514350"/>
          </a:xfrm>
          <a:prstGeom prst="rect">
            <a:avLst/>
          </a:prstGeom>
        </p:spPr>
        <p:txBody>
          <a:bodyPr anchor="t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b="1" dirty="0">
                <a:solidFill>
                  <a:schemeClr val="tx1"/>
                </a:solidFill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782077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B7A3722-A62F-4A9B-A9BB-D150446A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287267" cy="825046"/>
          </a:xfrm>
        </p:spPr>
        <p:txBody>
          <a:bodyPr/>
          <a:lstStyle/>
          <a:p>
            <a:r>
              <a:rPr lang="es-MX" sz="3200" dirty="0"/>
              <a:t>Objeto de estudio</a:t>
            </a:r>
            <a:endParaRPr lang="es-CU" sz="3200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1B7A3722-A62F-4A9B-A9BB-D150446A7824}"/>
              </a:ext>
            </a:extLst>
          </p:cNvPr>
          <p:cNvSpPr txBox="1">
            <a:spLocks/>
          </p:cNvSpPr>
          <p:nvPr/>
        </p:nvSpPr>
        <p:spPr>
          <a:xfrm>
            <a:off x="7963390" y="3923199"/>
            <a:ext cx="3761015" cy="8250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3200" dirty="0"/>
              <a:t>Campo de acción</a:t>
            </a:r>
            <a:endParaRPr lang="es-C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81409"/>
            <a:ext cx="1067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/>
              <a:t>Proceso de gestión de tiendas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5536" y="4913394"/>
            <a:ext cx="10671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>
                <a:ea typeface="Times New Roman" panose="02020603050405020304" pitchFamily="18" charset="0"/>
              </a:rPr>
              <a:t>G</a:t>
            </a:r>
            <a:r>
              <a:rPr lang="es-ES" sz="3200" dirty="0">
                <a:effectLst/>
                <a:ea typeface="Times New Roman" panose="02020603050405020304" pitchFamily="18" charset="0"/>
              </a:rPr>
              <a:t>estión de los productos de la tienda</a:t>
            </a:r>
            <a:endParaRPr lang="es-E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B9863-907F-D1DE-D172-22787B2B29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9" y="2497266"/>
            <a:ext cx="3130168" cy="2085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60D6EA-F9FC-D425-2D23-40F056797A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302" y="973311"/>
            <a:ext cx="3366686" cy="252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9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B7A3722-A62F-4A9B-A9BB-D150446A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3200" dirty="0"/>
              <a:t>Objetivo general</a:t>
            </a:r>
            <a:endParaRPr lang="es-C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26774" y="2367301"/>
            <a:ext cx="71097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/>
              <a:t>Desarrollar un sistema informático con tecnología web que contribuya con los procesos de gestión y control de ventas en la tienda </a:t>
            </a:r>
            <a:r>
              <a:rPr lang="es-ES" sz="2800" dirty="0">
                <a:effectLst/>
                <a:ea typeface="Times New Roman" panose="02020603050405020304" pitchFamily="18" charset="0"/>
              </a:rPr>
              <a:t>Ricardo &amp; Neyde </a:t>
            </a:r>
            <a:endParaRPr lang="es-E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58" y="2162629"/>
            <a:ext cx="2699656" cy="26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1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B7A3722-A62F-4A9B-A9BB-D150446A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4" y="365126"/>
            <a:ext cx="7522029" cy="825046"/>
          </a:xfrm>
        </p:spPr>
        <p:txBody>
          <a:bodyPr/>
          <a:lstStyle/>
          <a:p>
            <a:r>
              <a:rPr lang="es-MX" sz="3200" dirty="0"/>
              <a:t>Preguntas científicas</a:t>
            </a:r>
            <a:endParaRPr lang="es-CU" sz="32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2942306"/>
              </p:ext>
            </p:extLst>
          </p:nvPr>
        </p:nvGraphicFramePr>
        <p:xfrm>
          <a:off x="3628571" y="1082524"/>
          <a:ext cx="84037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06844"/>
            <a:ext cx="4151736" cy="41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9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5">
            <a:extLst>
              <a:ext uri="{FF2B5EF4-FFF2-40B4-BE49-F238E27FC236}">
                <a16:creationId xmlns:a16="http://schemas.microsoft.com/office/drawing/2014/main" id="{22B09036-6737-46C2-99A0-5C4868B62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97878" cy="780019"/>
          </a:xfrm>
          <a:prstGeom prst="rect">
            <a:avLst/>
          </a:prstGeom>
        </p:spPr>
        <p:txBody>
          <a:bodyPr/>
          <a:lstStyle/>
          <a:p>
            <a:r>
              <a:rPr lang="es-MX" sz="3200" dirty="0"/>
              <a:t>Soluciones similares</a:t>
            </a:r>
            <a:endParaRPr lang="es-CU" sz="3200" dirty="0"/>
          </a:p>
        </p:txBody>
      </p:sp>
      <p:sp>
        <p:nvSpPr>
          <p:cNvPr id="4" name="Left Brace 3"/>
          <p:cNvSpPr/>
          <p:nvPr/>
        </p:nvSpPr>
        <p:spPr>
          <a:xfrm rot="5400000">
            <a:off x="2692399" y="-567267"/>
            <a:ext cx="1422400" cy="6485467"/>
          </a:xfrm>
          <a:prstGeom prst="leftBrace">
            <a:avLst>
              <a:gd name="adj1" fmla="val 25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5" name="Left Brace 4"/>
          <p:cNvSpPr/>
          <p:nvPr/>
        </p:nvSpPr>
        <p:spPr>
          <a:xfrm rot="16200000">
            <a:off x="8605428" y="2223440"/>
            <a:ext cx="1422400" cy="5408318"/>
          </a:xfrm>
          <a:prstGeom prst="leftBrace">
            <a:avLst>
              <a:gd name="adj1" fmla="val 25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b="1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22B09036-6737-46C2-99A0-5C4868B62339}"/>
              </a:ext>
            </a:extLst>
          </p:cNvPr>
          <p:cNvSpPr txBox="1">
            <a:spLocks/>
          </p:cNvSpPr>
          <p:nvPr/>
        </p:nvSpPr>
        <p:spPr>
          <a:xfrm>
            <a:off x="1458911" y="1184247"/>
            <a:ext cx="3889375" cy="78001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dirty="0"/>
              <a:t>Internacionales</a:t>
            </a:r>
            <a:endParaRPr lang="es-CU" sz="3200" dirty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22B09036-6737-46C2-99A0-5C4868B62339}"/>
              </a:ext>
            </a:extLst>
          </p:cNvPr>
          <p:cNvSpPr txBox="1">
            <a:spLocks/>
          </p:cNvSpPr>
          <p:nvPr/>
        </p:nvSpPr>
        <p:spPr>
          <a:xfrm>
            <a:off x="7017282" y="5615542"/>
            <a:ext cx="3889375" cy="780019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dirty="0"/>
              <a:t>Nacionales</a:t>
            </a:r>
            <a:endParaRPr lang="es-CU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BF7EB-C22E-13D3-DD70-C92916D75B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41" y="3471334"/>
            <a:ext cx="2143126" cy="11950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33C96F-E81A-BDCB-BD1A-5609D1E35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5" y="3547283"/>
            <a:ext cx="1777303" cy="10837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47BDEC-9B0D-673D-AB38-4E5D67EF0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30" y="3386667"/>
            <a:ext cx="1475735" cy="14757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7BB806-6238-6067-D78F-3F9934DE9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390" y="2227158"/>
            <a:ext cx="3504267" cy="7800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259936-B445-EA02-ECA0-6ED42A70D5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56" y="3128072"/>
            <a:ext cx="1787898" cy="17878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8F3808-DADA-6E28-F1EA-15A6AFB3DE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039" y="3444256"/>
            <a:ext cx="2336048" cy="12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1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3A47-D5C8-F17E-AB33-DAF510368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Indicadores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9CD94-6801-99AD-94F9-FDB1E98D715A}"/>
              </a:ext>
            </a:extLst>
          </p:cNvPr>
          <p:cNvSpPr txBox="1"/>
          <p:nvPr/>
        </p:nvSpPr>
        <p:spPr>
          <a:xfrm>
            <a:off x="974176" y="1548518"/>
            <a:ext cx="63039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u="sng" dirty="0"/>
              <a:t>Características </a:t>
            </a:r>
            <a:r>
              <a:rPr lang="en-US" sz="2800" u="sng" dirty="0"/>
              <a:t>y Funcionalidades</a:t>
            </a:r>
          </a:p>
          <a:p>
            <a:endParaRPr lang="en-US" sz="2800" u="sng" dirty="0"/>
          </a:p>
          <a:p>
            <a:r>
              <a:rPr lang="es-E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Diseño moderno y atractivo</a:t>
            </a:r>
          </a:p>
          <a:p>
            <a:r>
              <a:rPr lang="es-E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Menú superior intuitivo</a:t>
            </a:r>
          </a:p>
          <a:p>
            <a:r>
              <a:rPr lang="es-E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Carro de compra </a:t>
            </a:r>
            <a:endParaRPr lang="en-US" sz="2800" u="sng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s-E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Adaptabilidad a dispositivos móviles</a:t>
            </a:r>
            <a:endParaRPr lang="en-US" sz="2800" u="sng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s-E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Filtrado de productos por categorías</a:t>
            </a:r>
          </a:p>
          <a:p>
            <a:r>
              <a:rPr lang="es-E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Integración con pasarelas de pago</a:t>
            </a:r>
            <a:endParaRPr lang="es-ES" sz="2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s-E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Monitoreo y control de inventario</a:t>
            </a:r>
          </a:p>
          <a:p>
            <a:r>
              <a:rPr lang="es-ES" sz="2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Integración con redes sociales</a:t>
            </a:r>
            <a:endParaRPr lang="en-US" sz="2800" u="sng" dirty="0"/>
          </a:p>
          <a:p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117914261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ido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rase">
  <a:themeElements>
    <a:clrScheme name="20 UCI con tablas">
      <a:dk1>
        <a:srgbClr val="041A59"/>
      </a:dk1>
      <a:lt1>
        <a:sysClr val="window" lastClr="FFFFFF"/>
      </a:lt1>
      <a:dk2>
        <a:srgbClr val="000000"/>
      </a:dk2>
      <a:lt2>
        <a:srgbClr val="E7E6E6"/>
      </a:lt2>
      <a:accent1>
        <a:srgbClr val="F99E0D"/>
      </a:accent1>
      <a:accent2>
        <a:srgbClr val="CE002A"/>
      </a:accent2>
      <a:accent3>
        <a:srgbClr val="FF661A"/>
      </a:accent3>
      <a:accent4>
        <a:srgbClr val="5E9900"/>
      </a:accent4>
      <a:accent5>
        <a:srgbClr val="E000E0"/>
      </a:accent5>
      <a:accent6>
        <a:srgbClr val="22B260"/>
      </a:accent6>
      <a:hlink>
        <a:srgbClr val="1D71AE"/>
      </a:hlink>
      <a:folHlink>
        <a:srgbClr val="F99E0D"/>
      </a:folHlink>
    </a:clrScheme>
    <a:fontScheme name="Personalizado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10722</TotalTime>
  <Words>2021</Words>
  <Application>Microsoft Office PowerPoint</Application>
  <PresentationFormat>Widescreen</PresentationFormat>
  <Paragraphs>259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-apple-system</vt:lpstr>
      <vt:lpstr>Arial</vt:lpstr>
      <vt:lpstr>Calibri</vt:lpstr>
      <vt:lpstr>Courier New</vt:lpstr>
      <vt:lpstr>Ginto</vt:lpstr>
      <vt:lpstr>Inter</vt:lpstr>
      <vt:lpstr>Inter Bold</vt:lpstr>
      <vt:lpstr>Myriad Pro</vt:lpstr>
      <vt:lpstr>Symbol</vt:lpstr>
      <vt:lpstr>Times New Roman</vt:lpstr>
      <vt:lpstr>Wingdings</vt:lpstr>
      <vt:lpstr>Contenido</vt:lpstr>
      <vt:lpstr>Frase</vt:lpstr>
      <vt:lpstr>Sistema de Gestión y Control de Ventas para la Tienda Ricardo &amp; Neyde</vt:lpstr>
      <vt:lpstr>Introducción</vt:lpstr>
      <vt:lpstr>PowerPoint Presentation</vt:lpstr>
      <vt:lpstr>Problema de investigación</vt:lpstr>
      <vt:lpstr>Objeto de estudio</vt:lpstr>
      <vt:lpstr>Objetivo general</vt:lpstr>
      <vt:lpstr>Preguntas científicas</vt:lpstr>
      <vt:lpstr>Soluciones similares</vt:lpstr>
      <vt:lpstr>Indicadores</vt:lpstr>
      <vt:lpstr>Diseño Moderno y Atractivo</vt:lpstr>
      <vt:lpstr>Menú Superior Intuitivo</vt:lpstr>
      <vt:lpstr>Carro de Compra</vt:lpstr>
      <vt:lpstr>Ambiente de Desarrollo</vt:lpstr>
      <vt:lpstr>Descripción de la solución</vt:lpstr>
      <vt:lpstr>Interfaces del sistema</vt:lpstr>
      <vt:lpstr>Interfaces del sistema</vt:lpstr>
      <vt:lpstr>Interfaces del sistema</vt:lpstr>
      <vt:lpstr>Interfaces del sistema</vt:lpstr>
      <vt:lpstr>Interfaces del sistema</vt:lpstr>
      <vt:lpstr>Entorno de despliegue</vt:lpstr>
      <vt:lpstr>Estrategia de pruebas</vt:lpstr>
      <vt:lpstr>Pruebas de Aceptación</vt:lpstr>
      <vt:lpstr>Prueba de Carga</vt:lpstr>
      <vt:lpstr>Prueba Lighthouse</vt:lpstr>
      <vt:lpstr>Lista de Chequeo de Usabilidad</vt:lpstr>
      <vt:lpstr>Lista de Chequeo de Seguridad</vt:lpstr>
      <vt:lpstr>Conclusiones</vt:lpstr>
      <vt:lpstr>Conclusiones</vt:lpstr>
      <vt:lpstr>Recomendaciones</vt:lpstr>
      <vt:lpstr>Sistema de Gestión y Control de Ventas para la Tienda Ricardo &amp; Neyde</vt:lpstr>
      <vt:lpstr>PREGUNTAS DE LA OPONENCIA</vt:lpstr>
      <vt:lpstr>PowerPoint Presentation</vt:lpstr>
      <vt:lpstr>Respuesta</vt:lpstr>
      <vt:lpstr>PowerPoint Presentation</vt:lpstr>
      <vt:lpstr>Respuesta                                                </vt:lpstr>
      <vt:lpstr>PowerPoint Presentation</vt:lpstr>
      <vt:lpstr>Respuesta</vt:lpstr>
      <vt:lpstr>PowerPoint Presentation</vt:lpstr>
      <vt:lpstr>Respuesta</vt:lpstr>
      <vt:lpstr>Sistema de Gestión y Control de Ventas para la Tienda Ricardo &amp; Neyde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Gestión de Información sobre exámenes de certificación de idioma inglés en el MES</dc:title>
  <dc:creator>PRINCIPE</dc:creator>
  <cp:lastModifiedBy>Ricardo D´Escoubet Montes de Oca</cp:lastModifiedBy>
  <cp:revision>584</cp:revision>
  <dcterms:created xsi:type="dcterms:W3CDTF">2023-05-16T22:14:44Z</dcterms:created>
  <dcterms:modified xsi:type="dcterms:W3CDTF">2024-11-25T01:56:57Z</dcterms:modified>
</cp:coreProperties>
</file>